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64" r:id="rId2"/>
    <p:sldId id="258" r:id="rId3"/>
    <p:sldId id="257" r:id="rId4"/>
    <p:sldId id="368" r:id="rId5"/>
    <p:sldId id="265" r:id="rId6"/>
    <p:sldId id="401" r:id="rId7"/>
    <p:sldId id="263" r:id="rId8"/>
    <p:sldId id="266" r:id="rId9"/>
    <p:sldId id="369" r:id="rId10"/>
    <p:sldId id="267" r:id="rId11"/>
    <p:sldId id="268" r:id="rId12"/>
    <p:sldId id="313" r:id="rId13"/>
    <p:sldId id="370" r:id="rId14"/>
    <p:sldId id="371" r:id="rId15"/>
    <p:sldId id="372" r:id="rId16"/>
    <p:sldId id="373" r:id="rId17"/>
    <p:sldId id="402" r:id="rId18"/>
    <p:sldId id="374" r:id="rId19"/>
    <p:sldId id="403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384" r:id="rId30"/>
    <p:sldId id="385" r:id="rId31"/>
    <p:sldId id="386" r:id="rId32"/>
    <p:sldId id="404" r:id="rId33"/>
    <p:sldId id="387" r:id="rId34"/>
    <p:sldId id="405" r:id="rId35"/>
    <p:sldId id="406" r:id="rId36"/>
    <p:sldId id="407" r:id="rId37"/>
    <p:sldId id="408" r:id="rId38"/>
    <p:sldId id="409" r:id="rId39"/>
    <p:sldId id="410" r:id="rId40"/>
    <p:sldId id="411" r:id="rId41"/>
    <p:sldId id="412" r:id="rId42"/>
    <p:sldId id="413" r:id="rId43"/>
    <p:sldId id="389" r:id="rId44"/>
    <p:sldId id="390" r:id="rId45"/>
    <p:sldId id="391" r:id="rId46"/>
    <p:sldId id="392" r:id="rId47"/>
    <p:sldId id="393" r:id="rId48"/>
    <p:sldId id="394" r:id="rId49"/>
    <p:sldId id="395" r:id="rId50"/>
    <p:sldId id="396" r:id="rId51"/>
    <p:sldId id="397" r:id="rId52"/>
    <p:sldId id="398" r:id="rId53"/>
    <p:sldId id="399" r:id="rId54"/>
    <p:sldId id="400" r:id="rId55"/>
    <p:sldId id="414" r:id="rId56"/>
    <p:sldId id="415" r:id="rId57"/>
    <p:sldId id="416" r:id="rId58"/>
    <p:sldId id="417" r:id="rId59"/>
    <p:sldId id="418" r:id="rId60"/>
    <p:sldId id="305" r:id="rId61"/>
    <p:sldId id="306" r:id="rId62"/>
    <p:sldId id="307" r:id="rId63"/>
    <p:sldId id="308" r:id="rId64"/>
    <p:sldId id="310" r:id="rId65"/>
    <p:sldId id="311" r:id="rId66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852" autoAdjust="0"/>
    <p:restoredTop sz="86400" autoAdjust="0"/>
  </p:normalViewPr>
  <p:slideViewPr>
    <p:cSldViewPr>
      <p:cViewPr varScale="1">
        <p:scale>
          <a:sx n="88" d="100"/>
          <a:sy n="88" d="100"/>
        </p:scale>
        <p:origin x="1230" y="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AA9D-B326-4E23-BBFC-317DB3B8F07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70890-2A37-4F79-885D-2E58F9BB3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2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70890-2A37-4F79-885D-2E58F9BB310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40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70890-2A37-4F79-885D-2E58F9BB310B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911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E70890-2A37-4F79-885D-2E58F9BB310B}" type="slidenum">
              <a:rPr lang="ru-RU" smtClean="0"/>
              <a:t>59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02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2" y="1775357"/>
            <a:ext cx="7772400" cy="122502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55AC-5293-4017-8F5C-00454DD6F0D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5A6-91E9-44A3-9463-6FC641A43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53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55AC-5293-4017-8F5C-00454DD6F0D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5A6-91E9-44A3-9463-6FC641A43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1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28868"/>
            <a:ext cx="2057401" cy="487627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2" y="228868"/>
            <a:ext cx="6019801" cy="48762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55AC-5293-4017-8F5C-00454DD6F0D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5A6-91E9-44A3-9463-6FC641A43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45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55AC-5293-4017-8F5C-00454DD6F0D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5A6-91E9-44A3-9463-6FC641A43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96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422263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55AC-5293-4017-8F5C-00454DD6F0D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5A6-91E9-44A3-9463-6FC641A43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9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5" y="1333503"/>
            <a:ext cx="4038601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4" y="1333503"/>
            <a:ext cx="4038601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55AC-5293-4017-8F5C-00454DD6F0D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5A6-91E9-44A3-9463-6FC641A43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0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4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4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55AC-5293-4017-8F5C-00454DD6F0D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5A6-91E9-44A3-9463-6FC641A43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28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55AC-5293-4017-8F5C-00454DD6F0D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5A6-91E9-44A3-9463-6FC641A43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08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55AC-5293-4017-8F5C-00454DD6F0D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5A6-91E9-44A3-9463-6FC641A43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13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6" y="227544"/>
            <a:ext cx="5111749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55AC-5293-4017-8F5C-00454DD6F0D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5A6-91E9-44A3-9463-6FC641A43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47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1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4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55AC-5293-4017-8F5C-00454DD6F0D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E05A6-91E9-44A3-9463-6FC641A43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68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3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D55AC-5293-4017-8F5C-00454DD6F0DD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2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E05A6-91E9-44A3-9463-6FC641A43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13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58293"/>
            <a:ext cx="88569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здравоохранения Российской Федерации</a:t>
            </a:r>
            <a:br>
              <a:rPr lang="ru-RU" sz="1600" dirty="0">
                <a:solidFill>
                  <a:prstClr val="black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prstClr val="black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Федеральное государственное бюджетное образовательное учреждение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дополнительного профессионального образования</a:t>
            </a:r>
            <a:br>
              <a:rPr lang="ru-RU" sz="1600" dirty="0">
                <a:solidFill>
                  <a:prstClr val="black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prstClr val="black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Российская медицинская академия непрерывного профессионального образования</a:t>
            </a:r>
            <a:br>
              <a:rPr lang="ru-RU" sz="1600" b="1" dirty="0">
                <a:solidFill>
                  <a:prstClr val="black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prstClr val="black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(ФГБОУ ДПО РМАНПО Минздрава России)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5429" y="3900006"/>
            <a:ext cx="763284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 ДОПОЛНИТЕЛЬНОЙ ПРОФЕССИОНАЛЬНОЙ ПРОГРАММЕ ПОВЫШЕНИЯ КВАЛИФИКАЦИИ «АКТУАЛЬНЫЕ ВОПРОСЫ ПРОФИЛАКТИКИ, ДИАГНОСТИКИ И ЛЕЧЕНИЯ КОРОНАВИРУСНОЙ ИНФЕКЦИИ COVID-19»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77169"/>
            <a:ext cx="82809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Утвержден  на УМС от 27.03.2020, протокол №4 </a:t>
            </a:r>
            <a:endParaRPr lang="ru-RU" sz="1600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38662" y="2447560"/>
            <a:ext cx="8064896" cy="12798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cap="all" dirty="0">
                <a:solidFill>
                  <a:srgbClr val="1F497D"/>
                </a:solidFill>
                <a:latin typeface="Arial заголовки"/>
              </a:rPr>
              <a:t>УЧЕБНЫЙ МОДУЛЬ 4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Профилактика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инфекции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 маршрутизация пациентов с подозрением на COVID-19 и заболевших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инфекцией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16DEF5E-3522-4AA2-806B-DA79DCCE2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9526" y="63736"/>
            <a:ext cx="944962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31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481236"/>
            <a:ext cx="843528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Мероприятия в отношения источника инфекции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85909" y="1624236"/>
            <a:ext cx="82912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Изоляция больных в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боксированные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помещения/палаты инфекционного стационара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Назначение этиотропной терапии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Неспецифическая профилактика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представляет собой мероприятия, направленные на предотвращение распространения инфекции, и проводится в отношении источника инфекции (больной человек), механизма передачи возбудителя инфекции, а также потенциально восприимчивого контингента (защита лиц, находящихся и/или находившихся в контакте с больным человеком)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499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07390" y="202917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Мероприятия, направленные на механизм передачи возбудителя инфекции </a:t>
            </a:r>
            <a:r>
              <a:rPr lang="en-US" sz="3200" dirty="0">
                <a:solidFill>
                  <a:srgbClr val="0F4C8B"/>
                </a:solidFill>
                <a:latin typeface="Arial заголовки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75114" y="1417340"/>
            <a:ext cx="80618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Соблюдение правил личной гигиены (мыть руки с мылом, использовать одноразовые салфетки при чихании и кашле, прикасаться к лицу только чистыми салфетками или вымытыми руками)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одноразовых медицинских масок, которые должны сменяться каждые 2 часа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СИЗ для медработников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дезинфекционных мероприятий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Утилизация медицинских отходов класса В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Транспортировка больных специальным транспортом </a:t>
            </a:r>
          </a:p>
        </p:txBody>
      </p:sp>
    </p:spTree>
    <p:extLst>
      <p:ext uri="{BB962C8B-B14F-4D97-AF65-F5344CB8AC3E}">
        <p14:creationId xmlns:p14="http://schemas.microsoft.com/office/powerpoint/2010/main" val="4276900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2518" y="20233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Мероприятия, направленные на восприимчивый контингент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777380"/>
            <a:ext cx="81472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Элиминационная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терапия, представляющая собой орошение слизистой оболочки полости носа изотоническим раствором хлорида натрия, обеспечивает снижение числа как вирусных, так бактериальных возбудителей инфекционных заболеваний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лекарственных средств для местного применения, обладающих барьерными функциями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Своевременное обращение в медицинские организации в случае появления симптомов острой респираторной инфекции является одним из ключевых факторов профилактики осложнений </a:t>
            </a:r>
          </a:p>
        </p:txBody>
      </p:sp>
    </p:spTree>
    <p:extLst>
      <p:ext uri="{BB962C8B-B14F-4D97-AF65-F5344CB8AC3E}">
        <p14:creationId xmlns:p14="http://schemas.microsoft.com/office/powerpoint/2010/main" val="3960965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2518" y="202332"/>
            <a:ext cx="8229600" cy="11430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Меры предосторожности при посещении стран, где регистрируются случаи инфекции, вызванной SARS-CoV-2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6712" y="1633364"/>
            <a:ext cx="81472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посещать рынки, где продаются животные, морепродукты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Употреблять только термически обработанную пищу, бутилированную воду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посещать зоопарки, культурно-массовые мероприятия с привлечением животных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Использовать средства защиты органов дыхания (маски)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Мыть руки после посещения мест массового скопления людей и перед приемом пищи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первых признаках заболевания обращаться за медицинской помощью в медицинские организации, не допускать самолечения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обращении за медицинской помощью на территории России информировать медицинский персонал о времени и месте пребывания</a:t>
            </a:r>
          </a:p>
        </p:txBody>
      </p:sp>
    </p:spTree>
    <p:extLst>
      <p:ext uri="{BB962C8B-B14F-4D97-AF65-F5344CB8AC3E}">
        <p14:creationId xmlns:p14="http://schemas.microsoft.com/office/powerpoint/2010/main" val="3885616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1921396"/>
            <a:ext cx="783008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0F4C8B"/>
                </a:solidFill>
                <a:latin typeface="Arial заголовки"/>
              </a:rPr>
              <a:t>4.1.3. Медикаментозная профилактика у взрослых </a:t>
            </a:r>
          </a:p>
        </p:txBody>
      </p:sp>
    </p:spTree>
    <p:extLst>
      <p:ext uri="{BB962C8B-B14F-4D97-AF65-F5344CB8AC3E}">
        <p14:creationId xmlns:p14="http://schemas.microsoft.com/office/powerpoint/2010/main" val="831614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769268"/>
            <a:ext cx="8229600" cy="71095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Ограничения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2065412"/>
            <a:ext cx="81472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Доказательных исследований, касающихся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постконтактной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профилактики для медицинских работников, не проводилось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Препараты прямого противовирусного действия для COVID-19 в настоящее время не разработаны </a:t>
            </a:r>
          </a:p>
        </p:txBody>
      </p:sp>
    </p:spTree>
    <p:extLst>
      <p:ext uri="{BB962C8B-B14F-4D97-AF65-F5344CB8AC3E}">
        <p14:creationId xmlns:p14="http://schemas.microsoft.com/office/powerpoint/2010/main" val="3153786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769268"/>
            <a:ext cx="8229600" cy="71095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Медикаментозная профилактика (1)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8376" y="1841837"/>
            <a:ext cx="81472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медикаментозной профилактики COVID-19 у взрослых возможно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интраназальное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введение рекомбинантного интерферона альфа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медикаментозной профилактики COVID-19 у беременных возможно только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интраназальное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введение рекомбинантного интерферона альфа 2b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494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769268"/>
            <a:ext cx="8229600" cy="71095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Медикаментозная профилактика (2)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480220"/>
            <a:ext cx="81472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Учитывая рост заболеваемости и высокие риски распространения  инфекции на территории нашей страны целесообразно назначение медикаментозной профилактики определённым группам населения: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медицинскому персоналу, работающему со случаями COVID-19 (подозрительными, вероятными, подтвержденными)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гидроксихлорохин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постконтактной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профилактики COVID-19 у медицинских работников по схеме: 400 мг два раза с интервалом 12 часов в первый день, далее 400 мг – 1 раз в неделю в течение 7 недель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контактным с больным с подтвержденным случаем COVID-19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гидроксихлорохин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 схеме: 400 мг два раза с интервалом 12 часов в первый день, далее 400 мг – 1 раз в неделю в течение 3 недель</a:t>
            </a:r>
          </a:p>
        </p:txBody>
      </p:sp>
    </p:spTree>
    <p:extLst>
      <p:ext uri="{BB962C8B-B14F-4D97-AF65-F5344CB8AC3E}">
        <p14:creationId xmlns:p14="http://schemas.microsoft.com/office/powerpoint/2010/main" val="3923989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481236"/>
            <a:ext cx="8229600" cy="71095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Мероприятия по недопущению распространения COVID-19 в медицинской организации (1)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480220"/>
            <a:ext cx="81472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поступлении в приемное отделение медицинской организации, оказывающей медицинскую помощь в стационарных условиях, пациента с клиническими проявлениями острого респираторного вирусного заболевания с характерными для новой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инфекции COVID-19 симптомами и данными эпидемиологического анамнеза, медицинский работник проводит комплекс первичных противоэпидемических мероприятий с использованием СИЗ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Медицинский работник, не выходя из помещения, в котором выявлен пациент, извещает руководителя медицинской организации о выявленном пациенте и его состоянии для решения вопроса об его изоляции по месту его выявления (бокс приемного отделения) до его госпитализации в специализированный инфекционный стационар</a:t>
            </a:r>
          </a:p>
          <a:p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Медицинский работник должен использовать СИЗ (шапочка, противочумный (хирургический) халат, респиратор типа NIOSH-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certified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№95 или FFP3), предварительно обработав руки и открытые части тела дезинфицирующими средствами </a:t>
            </a:r>
          </a:p>
        </p:txBody>
      </p:sp>
    </p:spTree>
    <p:extLst>
      <p:ext uri="{BB962C8B-B14F-4D97-AF65-F5344CB8AC3E}">
        <p14:creationId xmlns:p14="http://schemas.microsoft.com/office/powerpoint/2010/main" val="1319254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481236"/>
            <a:ext cx="8229600" cy="71095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Мероприятия по недопущению распространения COVID-19 в медицинской организации (2)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480220"/>
            <a:ext cx="81472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Медицинские работники, выявившие пациента с клиническими проявлениями острого респираторного вирусного заболевания с характерными для новой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инфекции COVID-19 симптомами, должны осуществлять наблюдение пациента до приезда и передачи его специализированной выездной бригаде скорой медицинской помощи.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После медицинской эвакуации пациента медицинский работник, выявивший пациента, снимает СИЗ, помещает их в бачок с дезинфицирующим раствором, обрабатывает дезинфицирующим раствором обувь и руки, полностью переодевается в запасной комплект одежды. Открытые части тела обрабатываются кожным антисептиком. Рот и горло прополаскивают 70% этиловым спиртом, в нос и в глаза закапывают 2% раствор борной кислоты.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медицинской организации, в которой был выявлен пациент, организует сбор биологического материала (мазок из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носо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и ротоглотки) у всех медицинских работников и лиц, находившихся с ним в контакте, и направляет их для проведения соответствующего лабораторного исследования </a:t>
            </a:r>
          </a:p>
        </p:txBody>
      </p:sp>
    </p:spTree>
    <p:extLst>
      <p:ext uri="{BB962C8B-B14F-4D97-AF65-F5344CB8AC3E}">
        <p14:creationId xmlns:p14="http://schemas.microsoft.com/office/powerpoint/2010/main" val="3623145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 noGrp="1"/>
          </p:cNvSpPr>
          <p:nvPr>
            <p:ph type="title"/>
          </p:nvPr>
        </p:nvSpPr>
        <p:spPr>
          <a:xfrm>
            <a:off x="467544" y="193204"/>
            <a:ext cx="8060432" cy="1135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0" dirty="0">
                <a:solidFill>
                  <a:srgbClr val="0F4C8B"/>
                </a:solidFill>
                <a:latin typeface="Arial заголовки"/>
              </a:rPr>
              <a:t>Структура учебного содержания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11560" y="1273324"/>
            <a:ext cx="7772400" cy="3744416"/>
          </a:xfrm>
        </p:spPr>
        <p:txBody>
          <a:bodyPr>
            <a:normAutofit fontScale="85000" lnSpcReduction="20000"/>
          </a:bodyPr>
          <a:lstStyle/>
          <a:p>
            <a:pPr marL="534988" indent="-534988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4.1. ПРОФИЛАКТИКА КОРОНАВИРУСНОЙ ИНФЕКЦИИ</a:t>
            </a:r>
          </a:p>
          <a:p>
            <a:pPr marL="534988" indent="-534988"/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534988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4.1.1. Принципы профилактики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инфекции</a:t>
            </a:r>
          </a:p>
          <a:p>
            <a:pPr marL="534988" indent="-534988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4.1.2. Неспецифическая профилактика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инфекции</a:t>
            </a:r>
          </a:p>
          <a:p>
            <a:pPr marL="534988" indent="-534988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4.1.3. Медикаментозная профилактика у взрослых</a:t>
            </a:r>
          </a:p>
          <a:p>
            <a:pPr marL="534988" indent="-534988"/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534988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4.2. МАРШРУТИЗАЦИЯ ПАЦИЕНТОВ И ОСОБЕННОСТИ ЭВАКУАЦИОННЫХ МЕРОПРИЯТИЙ БОЛЬНЫХ ИЛИ ЛИЦ С ПОДОЗРЕНИЕМ НА COVID-19</a:t>
            </a:r>
          </a:p>
          <a:p>
            <a:pPr marL="534988" indent="-534988"/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534988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Темы для самостоятельной работы</a:t>
            </a:r>
          </a:p>
          <a:p>
            <a:pPr marL="534988" indent="-534988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Контрольные вопросы</a:t>
            </a:r>
          </a:p>
          <a:p>
            <a:pPr marL="534988" indent="-534988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Контрольные задания</a:t>
            </a:r>
          </a:p>
          <a:p>
            <a:pPr marL="534988" indent="-534988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Рекомендуемая литература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412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481236"/>
            <a:ext cx="8229600" cy="71095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Мероприятия по недопущению распространения COVID-19 в медицинской организации (3)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345332"/>
            <a:ext cx="814724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приемном отделении проводится дезинфекция дезинфицирующими средствами, применяются бактерицидный облучатель или другое устройство для обеззараживания воздуха и (или) поверхностей для дезинфекции воздушной среды помещения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подтверждения диагноза COVID-19 в стационаре необходимо выявить лиц, имевших контакт с пациентом, среди находившихся в данном учреждении, переведенных или направленных (на консультацию, стационарное лечение) в другие медицинские организации, и выписанных медицинских и иных работников (гардероб, регистратура, диагностические, смотровые кабинеты), посетителей медицинской организации, а также посетителей, покинувших медицинскую организацию к моменту выявления пациента, лиц по месту жительства пациента, работы, учебы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лицами, контактными с пациентом, устанавливают медицинское наблюдение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Медицинские отходы, в том числе биологические выделения пациентов (мокрота, моча, кал и др.), утилизируются в соответствии с санитарно-эпидемиологическими требованиями к обращению с медицинскими отходами класса B </a:t>
            </a:r>
          </a:p>
        </p:txBody>
      </p:sp>
    </p:spTree>
    <p:extLst>
      <p:ext uri="{BB962C8B-B14F-4D97-AF65-F5344CB8AC3E}">
        <p14:creationId xmlns:p14="http://schemas.microsoft.com/office/powerpoint/2010/main" val="3438736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481236"/>
            <a:ext cx="8229600" cy="71095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Рациональное использование средств индивидуальной защиты в медицинских организациях 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345332"/>
            <a:ext cx="81472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целью ограничения расхода СИЗ рекомендуется рационально минимизировать потребности в них в медицинских организациях, а также обеспечить их правильное использование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этого: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сократить число лиц, нуждающихся в использовании СИЗ, с помощью технических и административных мер (ограничить число медицинских работников, контактирующих с пациентами; минимизировать количество входов в палату)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использовать дистанционное консультирование пациентов и лиц с подозрением на COVID-19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внедрить в практику расширенное использование респираторов типа N95 и FFP3 (ношение одного и того же респиратора при работе с несколькими пациентами, не снимая респиратор) </a:t>
            </a:r>
          </a:p>
        </p:txBody>
      </p:sp>
    </p:spTree>
    <p:extLst>
      <p:ext uri="{BB962C8B-B14F-4D97-AF65-F5344CB8AC3E}">
        <p14:creationId xmlns:p14="http://schemas.microsoft.com/office/powerpoint/2010/main" val="3019883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481236"/>
            <a:ext cx="8229600" cy="71095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Респираторы, или фильтрующие полумаски 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129308"/>
            <a:ext cx="81472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Средство индивидуальной защиты органов дыхания (СИЗОД), предназначенное для снижения риска инфицирования медицинских работников, работающих в условиях высокого риска распространения инфекций, передающихся воздушно-капельным путем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работы респиратора состоит в высокоэффективной фильтрации вдыхаемого воздуха, благодаря которой резко снижается риск проникновения в дыхательные пути, в том числе в терминальные бронхиолы и альвеолы, инфекционного аэрозоля (стойкой взвеси в воздухе мельчайших частиц, содержащих жизнеспособные патогенные микроорганизмы)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передачи вируса не только при непосредственном контакте с источником инфекции и воздушно-капельным путём как большинство ОРВИ, но и через инфицированный воздух делает применение респираторов (со степенью защиты FFP3) обязательным для медицинского персонала, занятого оказанием медицинской помощи больным новой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инфекцией COVID-19</a:t>
            </a:r>
          </a:p>
        </p:txBody>
      </p:sp>
    </p:spTree>
    <p:extLst>
      <p:ext uri="{BB962C8B-B14F-4D97-AF65-F5344CB8AC3E}">
        <p14:creationId xmlns:p14="http://schemas.microsoft.com/office/powerpoint/2010/main" val="2646748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85192" y="337220"/>
            <a:ext cx="8229600" cy="7109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Для обеспечения максимальной защиты при использовании респиратора должны быть выполнены ряд условий 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129308"/>
            <a:ext cx="81472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Используемые модели респиратора должны быть сертифицированы на соответствие требованиям по крайне мере одного из национальных или международных стандартов: ТР ТС 019/2011 «О безопасности средств индивидуальной защиты», или ГОСТ 12.4.294-2015 или EN 149:2001+А1:2009 «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Respiratory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protective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devices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Filtering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masks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against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particles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Используемые респираторы должны иметь класс защиты не ниже FFP2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Правильное надевание - наиболее важное условие эффективности применения респиратора для защиты от инфицирования. Необходимо обеспечить максимально герметичное прилегание краев полумаски респиратора к лицу для исключения возможности утечки неотфильтрованного инфицированного воздуха в зону дыхания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Инструкция по надеванию находится на упаковке респиратора или во вкладыше </a:t>
            </a:r>
          </a:p>
        </p:txBody>
      </p:sp>
    </p:spTree>
    <p:extLst>
      <p:ext uri="{BB962C8B-B14F-4D97-AF65-F5344CB8AC3E}">
        <p14:creationId xmlns:p14="http://schemas.microsoft.com/office/powerpoint/2010/main" val="1819288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85192" y="337220"/>
            <a:ext cx="8229600" cy="7109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Для обеспечения максимальной защиты при использовании респиратора должны быть выполнены ряд условий 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273324"/>
            <a:ext cx="81472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каждого надевания респиратора перед входом в зону высокого риска инфицирования необходимо проводить его проверку на утечку: сделать 2–3 форсированных вдоха-выдоха, убедиться, что отсутствует выход воздуха по краям респиратора, респиратор плотно прижимается к лицу. Если выявлена утечка воздуха под полумаску, нужно проверить правильность одевания респиратора, повторно надеть его</a:t>
            </a: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Длительность использования респиратора в течение рабочего дня ограничена только гигиеническими соображениями (необходимость приема пищи, появление избыточной влажности под полумаской в жаркую погоду и т.п.)</a:t>
            </a: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Безопасное снятие респиратора необходимо для исключения риска инфицирования с наружной поверхности респиратора. Респиратор снимают в перчатках за резинки, не касаясь наружной и внутренней поверхности полумаски респиратора </a:t>
            </a:r>
          </a:p>
          <a:p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Утилизация использованных респираторов проводится в соответствии с требованиями к медицинским отходам класса В </a:t>
            </a:r>
          </a:p>
        </p:txBody>
      </p:sp>
    </p:spTree>
    <p:extLst>
      <p:ext uri="{BB962C8B-B14F-4D97-AF65-F5344CB8AC3E}">
        <p14:creationId xmlns:p14="http://schemas.microsoft.com/office/powerpoint/2010/main" val="1864574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F4C8B"/>
                </a:solidFill>
                <a:latin typeface="Arial заголовки"/>
              </a:rPr>
              <a:t>Меры, позволяющие снизить риск внутрибольничного распространения инфекции и сократить потребность в респираторах </a:t>
            </a:r>
            <a:endParaRPr lang="en-US" sz="24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489348"/>
            <a:ext cx="814724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персонала принципам правильного использования респираторов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оценки риска на основании анализа потоков пациентов, посетителей, лабораторных образцов и персонала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Максимальное разобщение потоков для выделения зон низкого риска и высокого риска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Выделение зон отдыха персонала и помещений для офисной работы в максимально изолированных помещениях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Выделение узких групп персонала, который работает в условиях наиболее высокого риска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Обязательное круглосуточное применение медицинских масок пациентами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максимально возможных режимов естественной вентиляции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 использования кондиционеров комнатного типа в зонах высокого риска</a:t>
            </a:r>
          </a:p>
        </p:txBody>
      </p:sp>
    </p:spTree>
    <p:extLst>
      <p:ext uri="{BB962C8B-B14F-4D97-AF65-F5344CB8AC3E}">
        <p14:creationId xmlns:p14="http://schemas.microsoft.com/office/powerpoint/2010/main" val="3618613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Порядок проведения патологоанатомических вскрытий (1) 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489348"/>
            <a:ext cx="81472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смерти в стационаре больного с установленным при жизни диагнозом COVID-19 или отнесенного к категории «подозрительный и вероятный случай COVID-19» патологоанатомическое вскрытие в соответствии с Федеральным законом №323 от 21.11.2011 «Об основах охраны здоровья граждан» и приказом Минздрава РФ №354 от 06.06.2013 «О порядке проведения патологоанатомических вскрытий» проводится в патолого-анатомических отделениях, обслуживающих данное учреждение здравоохранения. Отмена вскрытия не допускается. Категория сложности 5 (приложение 1 Приказа №354)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Администрация патологоанатомических бюро, патолого-анатомических отделений больниц и бюро судебно-медицинской экспертизы обеспечивает соблюдение требований СП 1.3.34118-13 «Безопасность работы с микроорганизмами 1-2 групп патогенности (опасности)» и другими нормативными и методическими документами в отдельной секционной </a:t>
            </a:r>
          </a:p>
        </p:txBody>
      </p:sp>
    </p:spTree>
    <p:extLst>
      <p:ext uri="{BB962C8B-B14F-4D97-AF65-F5344CB8AC3E}">
        <p14:creationId xmlns:p14="http://schemas.microsoft.com/office/powerpoint/2010/main" val="31114880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0F4C8B"/>
                </a:solidFill>
                <a:latin typeface="Arial заголовки"/>
              </a:rPr>
              <a:t>В патологоанатомическом отделении должен быть полный набор инструкций и необходимых средств для их реализации</a:t>
            </a:r>
            <a:endParaRPr lang="en-US" sz="28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777380"/>
            <a:ext cx="81472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Методическая папка с оперативным планом противоэпидемических мероприятий в случае выявления больного COVID-19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оповещения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Памятка по технике вскрытия и забора материала для бактериологического исследования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Функциональные обязанности на всех сотрудников отделения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Защитная одежда (противочумный костюм II типа и др.)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Укладка для забора материала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Стерильный секционный набор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Запас дезинфицирующих средств и емкости для их приготовления </a:t>
            </a:r>
          </a:p>
        </p:txBody>
      </p:sp>
    </p:spTree>
    <p:extLst>
      <p:ext uri="{BB962C8B-B14F-4D97-AF65-F5344CB8AC3E}">
        <p14:creationId xmlns:p14="http://schemas.microsoft.com/office/powerpoint/2010/main" val="1068270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Порядок проведения патологоанатомических вскрытий (2) 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201316"/>
            <a:ext cx="81472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патологоанатомическом отделении проводится гистологическое исследование с изучением изменений всех основных органов, в необходимых случаях с использованием дополнительных окрасок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Окончательный патологоанатомический диагноз формулируется в соответствии с клиническими рекомендациями Российского общества патологоанатомов «Формулировка патологоанатомического диагноза при некоторых инфекционных и паразитарных болезнях» RPSA.1(2016) после завершения гистологического исследования и получения результатов лабораторных исследований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консультирование наблюдений ведущим специалистом по инфекционной патологии субъекта РФ, определенным его исполнительным органом в области здравоохранения, а, при необходимости, и ведущими специалистами страны из числа членов рабочей группы главного патологоанатома Минздрава РФ </a:t>
            </a:r>
          </a:p>
        </p:txBody>
      </p:sp>
    </p:spTree>
    <p:extLst>
      <p:ext uri="{BB962C8B-B14F-4D97-AF65-F5344CB8AC3E}">
        <p14:creationId xmlns:p14="http://schemas.microsoft.com/office/powerpoint/2010/main" val="5871779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921396"/>
            <a:ext cx="8208912" cy="151216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4.2. МАРШРУТИЗАЦИЯ ПАЦИЕНТОВ </a:t>
            </a: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И ОСОБЕННОСТИ ЭВАКУАЦИОННЫХ МЕРОПРИЯТИЙ БОЛЬНЫХ </a:t>
            </a: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ИЛИ ЛИЦ С ПОДОЗРЕНИЕМ НА COVID-19 </a:t>
            </a:r>
          </a:p>
        </p:txBody>
      </p:sp>
    </p:spTree>
    <p:extLst>
      <p:ext uri="{BB962C8B-B14F-4D97-AF65-F5344CB8AC3E}">
        <p14:creationId xmlns:p14="http://schemas.microsoft.com/office/powerpoint/2010/main" val="216232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921396"/>
            <a:ext cx="8208912" cy="9525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4.1. ПРОФИЛАКТИКА КОРОНАВИРУСНОЙ ИНФЕКЦИИ</a:t>
            </a:r>
          </a:p>
        </p:txBody>
      </p:sp>
    </p:spTree>
    <p:extLst>
      <p:ext uri="{BB962C8B-B14F-4D97-AF65-F5344CB8AC3E}">
        <p14:creationId xmlns:p14="http://schemas.microsoft.com/office/powerpoint/2010/main" val="18941912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Маршрутизация пациентов и лиц с подозрением на COVID-19 (1)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417340"/>
            <a:ext cx="81472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маршрутизации регулирует вопросы оказания медицинской помощи пациентам с COVID-19 в медицинских организациях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Медицинская помощь пациентам с COVID-19 осуществляется в соответствии с приказом Министерства здравоохранения России от 19.03.2020 №198н «О временном порядке организации работы медицинских организаций в целях реализации мер по профилактике и снижению рисков распространения новой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инфекции COVID-19» в виде скорой, первичной медико-санитарной и специализированной медицинской помощи в медицинских организациях и их структурных подразделениях, а также в амбулаторных условиях (на дому). 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779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Маршрутизация пациентов и лиц с подозрением на COVID-19 (2)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703338"/>
            <a:ext cx="8147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зависимости от степени тяжести состояния при подтверждении диагноза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инфекции лечение осуществляют: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медицинские работники амбулаторных медицинских организаций на дому (в случае отсутствия у пациента клинических проявлений заболеваний или легком течении заболевания)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отделении для лечения инфекционных больных медицинской организации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ОРИТ медицинской организации (при наличии показаний)</a:t>
            </a:r>
          </a:p>
        </p:txBody>
      </p:sp>
    </p:spTree>
    <p:extLst>
      <p:ext uri="{BB962C8B-B14F-4D97-AF65-F5344CB8AC3E}">
        <p14:creationId xmlns:p14="http://schemas.microsoft.com/office/powerpoint/2010/main" val="10367165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Маршрутизация пациентов и лиц с подозрением на COVID-19 (3)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129308"/>
            <a:ext cx="81472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Скорая медицинская помощь больным инфекционным заболеванием оказывается фельдшерскими, врачебными, специализированными выездными бригадами скорой медицинской помощи, бригадами экстренной медицинской помощи территориальных центров медицины катастроф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бригад направлена на проведение мероприятий по устранению угрожающих жизни состояний с последующей медицинской эвакуацией в медицинскую организацию, оказывающую стационарную медицинскую помощь больным инфекционными заболеваниями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Медицинская помощь больным инфекционными заболеваниями с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жизнеугрожающими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острыми состояниями, в том числе с инфекционно-токсическим,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гиповолемическим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шоком, отеком-набуханием головного мозга, острыми почечной и печеночной недостаточностью, острой сердечно-сосудистой и дыхательной недостаточностью, вне медицинской организации оказывается бригадами скорой медицинской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200482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121196"/>
            <a:ext cx="8579296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Порядок организации медицинской помощи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129308"/>
            <a:ext cx="81472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целях обеспечения готовности к проведению противоэпидемических мероприятий в случае завоза и распространения COVID-19, медицинским организациям необходимо иметь оперативный план первичных противоэпидемических мероприятий при выявлении больного, подозрительного на данное заболевание, руководствоваться действующими нормативными, методическими документами, санитарным законодательством в установленном порядке, в том числе региональным Планом санитарно-противоэпидемических мероприятий по предупреждению завоза и распространения новой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инфекции, вызванной SARS-CoV-2, утвержденным уполномоченным органом исполнительной власти субъекта Российской Федерации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8656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88C47-106D-42FF-BB89-B21DF25A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28866"/>
            <a:ext cx="8712968" cy="9525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скорой, в том числе скорой специализированной, медицинской помощи (1)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9BEE8-43AB-4705-B4A1-883B73142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Руководителям медицинских организаций, оказывающих скорую медицинскую помощь, необходимо обеспечить: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запас необходимых расходных материалов для отбора проб для проведения лабораторных исследований на наличие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 COVID-19, дезинфекционных средств и средств индивидуальной защиты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информирование медицинских работников по вопросам профилактики, диагностики и лечения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 COVID-19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прием вызовов скорой медицинской помощи медицинскими работниками станции (отделения) скорой медицинской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12246893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88C47-106D-42FF-BB89-B21DF25A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28866"/>
            <a:ext cx="8712968" cy="9525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скорой, в том числе скорой специализированной, медицинской помощи (2)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9BEE8-43AB-4705-B4A1-883B73142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выполнение Инструкции по соблюдению мер инфекционной безопасности для специализированных выездных бригад скорой медицинской помощи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передачу биологического материала пациентов при подозрении на новую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коронавирусную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инфекцию COVID-19 в лаборатории медицинских организаций, имеющих эпидемиологическое заключение на работу с III и IV группами патогенности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указание медицинскими работниками в бланке направления на лабораторное исследование диагноза «пневмония» при направлении биологического материала пациентов с внебольничной пневмонией для диагностики новой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инфекции COVID-19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системную работу по информированию населения о рисках новой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инфекции COVID-19, мерах индивидуальной профилактики, необходимости своевременного обращения за медицинской помощью при появлении первых симптомов ОРВИ</a:t>
            </a:r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933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88C47-106D-42FF-BB89-B21DF25A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28866"/>
            <a:ext cx="8712968" cy="9525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медицинской помощи в стационарных условиях (1)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9BEE8-43AB-4705-B4A1-883B73142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2"/>
            <a:ext cx="8229600" cy="3900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Руководителям медицинских организаций, оказывающих медицинскую помощь в стационарных условиях, необходимо обеспечить: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запас необходимых расходных материалов для отбора биологического материала для проведения лабораторных исследований, дезинфекционных средств и средств индивидуальной защиты, медицинских изделий, в том числе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пульсоксиметров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аппаратов ИВЛ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информирование медицинских работников по вопросам профилактики, диагностики и лечения новой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инфекции COVID-19, а также сбора эпидемиологического анамнеза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госпитализацию пациентов с нетипичным течением ОРВИ, внебольничной пневмонией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противоэпидемических мероприятий при выявлении подозрения на инфекционное заболевание, вызванное коронавирусом штамма COVID-19, в соответствии с требованиями Федеральной службы по надзору в сфере защиты прав потребителей и благополучия человека</a:t>
            </a:r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3569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88C47-106D-42FF-BB89-B21DF25A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28866"/>
            <a:ext cx="8712968" cy="9525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медицинской помощи в стационарных условиях (2)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9BEE8-43AB-4705-B4A1-883B73142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5332"/>
            <a:ext cx="8229600" cy="390026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прием через приемно-смотровые боксы и (или) фильтр-боксы пациентов с признаками ОРВИ, внебольничных пневмоний и дальнейшую маршрутизацию пациентов в медицинской организации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разделение работников медицинской организации на лиц, контактировавших с пациентами с симптомами ОРВИ, внебольничной пневмонией, и лиц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неконтактировавших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исключив возможность их пересечения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соблюдение температурного режима, режима проветривания, текущей дезинфекции в медицинской организации, использование работниками медицинской организации средств индивидуальной защиты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обеззараживания воздуха и поверхностей в помещениях с использованием бактерицидных облучателей и (или) других устройств для обеззараживания воздуха и (или) поверхностей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контроль концентрации дезинфицирующих средств в рабочих растворах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кратности дезинфекционных обработок помещений медицинских организаций</a:t>
            </a:r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520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88C47-106D-42FF-BB89-B21DF25A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28866"/>
            <a:ext cx="8712968" cy="9525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медицинской помощи в стационарных условиях (3)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9BEE8-43AB-4705-B4A1-883B73142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5332"/>
            <a:ext cx="8229600" cy="390026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передачу биологического материала от пациентов при подозрении на новую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коронавирусную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инфекцию COVID-19 в лаборатории медицинских организаций, имеющих эпидемиологическое заключение на работу с III и IV группами патогенности, с оформлением Акта приема-передачи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указание медицинскими работниками в бланке направления на лабораторное исследование диагноза "пневмония" при направлении биологического материала пациентов с внебольничной пневмонией для диагностики новой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инфекции COVID-19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информирование населения о рисках распространения новой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инфекции COVID-19, мерах индивидуальной профилактики, обращая особое внимание на необходимость своевременного обращения за медицинской помощью при появлении первых симптомов ОРВИ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рассмотрение возможности переноса сроков оказания медицинской помощи в плановой форме</a:t>
            </a:r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0975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88C47-106D-42FF-BB89-B21DF25A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28866"/>
            <a:ext cx="8712968" cy="9525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медицинской помощи в амбулаторных условиях и условиях дневного стационара (1)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9BEE8-43AB-4705-B4A1-883B73142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5332"/>
            <a:ext cx="843528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Руководителям медицинских организаций, оказывающих медицинскую помощь в амбулаторных условиях и условиях дневного стационара необходимо обеспечить: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запас расходных материалов для отбора проб для проведения лабораторных исследований, дезинфекционных средств и медицинских изделий, включая средства индивидуальной защиты, медицинские изделия, включая </a:t>
            </a:r>
            <a:r>
              <a:rPr lang="ru-RU" sz="1600" dirty="0" err="1"/>
              <a:t>пульсоксиметры</a:t>
            </a: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информирование медицинских работников по вопросам профилактики, диагностики и лечения новой </a:t>
            </a:r>
            <a:r>
              <a:rPr lang="ru-RU" sz="1600" dirty="0" err="1"/>
              <a:t>коронавирусной</a:t>
            </a:r>
            <a:r>
              <a:rPr lang="ru-RU" sz="1600" dirty="0"/>
              <a:t> инфекции COVID-19, а также сбора эпидемиологического анамнеза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госпитализацию пациентов с нетипичным течением ОРВИ и внебольничной пневмонией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проведение противоэпидемических мероприятий при выявлении подозрения на новую </a:t>
            </a:r>
            <a:r>
              <a:rPr lang="ru-RU" sz="1600" dirty="0" err="1"/>
              <a:t>коронавирусную</a:t>
            </a:r>
            <a:r>
              <a:rPr lang="ru-RU" sz="1600" dirty="0"/>
              <a:t> инфекцию COVID-19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прием через приемно-смотровые боксы и (или) фильтр-боксы пациентов с признаками ОРВИ, а также схемы дальнейшей маршрутизации пациентов в медицинские организации, оказывающие медицинскую помощь в стационарных условиях</a:t>
            </a:r>
            <a:endParaRPr lang="ru-RU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3413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1921396"/>
            <a:ext cx="783008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0F4C8B"/>
                </a:solidFill>
                <a:latin typeface="Arial заголовки"/>
              </a:rPr>
              <a:t>4.1.1. ПРИНЦИПЫ ПРОФИЛАКТИКИ КОРОНАВИРУСНОЙ ИНФЕКЦИИ</a:t>
            </a:r>
          </a:p>
        </p:txBody>
      </p:sp>
    </p:spTree>
    <p:extLst>
      <p:ext uri="{BB962C8B-B14F-4D97-AF65-F5344CB8AC3E}">
        <p14:creationId xmlns:p14="http://schemas.microsoft.com/office/powerpoint/2010/main" val="2333022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88C47-106D-42FF-BB89-B21DF25A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28866"/>
            <a:ext cx="8712968" cy="9525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медицинской помощи в амбулаторных условиях и условиях дневного стационара (2)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9BEE8-43AB-4705-B4A1-883B73142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5332"/>
            <a:ext cx="8435280" cy="39604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соблюдение температурного режима, режима проветривания, текущей дезинфекции в медицинской организации, использование работниками медицинской организации средств индивидуальной защиты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обеззараживания воздуха и поверхностей в помещениях с использованием бактерицидных облучателей и (или) других устройств для обеззараживания воздуха и (или) поверхностей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контроль концентрации дезинфицирующих средств в рабочих растворах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увеличение кратности дезинфекционных обработок помещений медицинских организаций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передачу биологического материала от пациентов при подозрении на новую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коронавирусную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инфекцию COVID-19 в лаборатории медицинских организаций, имеющих эпидемиологическое заключение на работу с III и IV группами патогенности, с оформлением Акта приема-передачи</a:t>
            </a:r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8129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88C47-106D-42FF-BB89-B21DF25A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28866"/>
            <a:ext cx="8712968" cy="9525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медицинской помощи в амбулаторных условиях и условиях дневного стационара (3)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9BEE8-43AB-4705-B4A1-883B73142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345332"/>
            <a:ext cx="8712968" cy="39604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указание медицинскими работниками в бланке направления на лабораторное исследование диагноза "пневмония" при направлении биологического материала пациентов с внебольничной пневмонией для диагностики новой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инфекции COVID-19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системную работу по информированию населения о рисках новой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инфекции COVID-19, мерах индивидуальной профилактики, обращая особое внимание на необходимость своевременного обращения за медицинской помощью при появлении первых симптомов респираторных заболеваний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оказание медицинской помощи пациентам с ОРВИ в амбулаторных условиях, преимущественно на дому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актуализацию сведений о лицах в возрасте старше 60 лет, а также лицах, страдающих хроническими заболеваниями бронхолегочной, сердечно-сосудистой и эндокринной систем, беременных женщинах, проживающих на территории обслуживания медицинской организации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дистанционной выписки лекарственных препаратов, доставки их на дом</a:t>
            </a:r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461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88C47-106D-42FF-BB89-B21DF25A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28866"/>
            <a:ext cx="8712968" cy="9525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медицинской помощи в амбулаторных условиях и условиях дневного стационара (4)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9BEE8-43AB-4705-B4A1-883B73142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345332"/>
            <a:ext cx="8712968" cy="414080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медицинское наблюдение (ежедневная термометрия, опрос гражданина медицинским работником, в том числе по телефону, на предмет наличия симптомов ОРВИ) граждан, вернувшихся из стран, в которых зарегистрированы случаи новой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инфекции COVID-19, на период не менее 14 календарных дней с момента их возвращения, а также проживающих совместно с ними лиц. Передача сводной статистической информации о результатах медицинского наблюдения в территориальное управление Роспотребнадзора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немедленную изоляцию и, при наличии показаний, госпитализацию пациентов в специально созданные для данного контингента медицинские организации, оказывающие медицинскую помощь в стационарных условиях, производить при появлении подозрения или установления факта заболевания новой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инфекцией COVID-19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оформления листков нетрудоспособности без посещения медицинской организации лицам, прибывшим в Российскую Федерацию из стран, в которых зарегистрированы случаи заболевания новой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инфекцией COVID-19, а также проживающим совместно с ними лицам</a:t>
            </a:r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1903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0F4C8B"/>
                </a:solidFill>
                <a:latin typeface="Arial заголовки"/>
              </a:rPr>
              <a:t>Особенности эвакуационных мероприятий и общие принципы госпитализации больных или лиц с подозрением на COVID-19 </a:t>
            </a:r>
            <a:endParaRPr lang="en-US" sz="28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705372"/>
            <a:ext cx="81472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Госпитализация пациента осуществляется в медицинские организации, имеющие в своем составе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мельцеровские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боксы, либо в медицинские организации,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перепрофилируемые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 специализированные учреждения той административной территории, где был выявлен больной </a:t>
            </a:r>
          </a:p>
          <a:p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работе в инфекционных стационарах, изоляторах и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обсерваторах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очагах заболеваний, вызванных микроорганизмами I-II групп патогенности, указаны в СП 1.3.3118-13 Безопасность работы с микроорганизмами I-II групп патогенности (опасности) </a:t>
            </a:r>
          </a:p>
          <a:p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медицинской помощи в процессе подготовки и проведения медицинской эвакуации выполняется в соответствии с действующим порядками, клиническими рекомендациями и стандартами </a:t>
            </a:r>
          </a:p>
          <a:p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Реанимационные мероприятия и интенсивная терапия по схемам, утвержденным в установленном порядке </a:t>
            </a:r>
          </a:p>
        </p:txBody>
      </p:sp>
    </p:spTree>
    <p:extLst>
      <p:ext uri="{BB962C8B-B14F-4D97-AF65-F5344CB8AC3E}">
        <p14:creationId xmlns:p14="http://schemas.microsoft.com/office/powerpoint/2010/main" val="175981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F4C8B"/>
                </a:solidFill>
                <a:latin typeface="Arial заголовки"/>
              </a:rPr>
              <a:t>Транспортировка пациента с инфекционным заболеванием без транспортировочного изолирующего бокса (1)</a:t>
            </a:r>
            <a:endParaRPr lang="en-US" sz="24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633364"/>
            <a:ext cx="81472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Члены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эпидбригады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и/или бригады медицинской эвакуации по прибытии к месту выявления больного перед входом в помещение, где находится больной, под наблюдением врача–руководителя бригады надевают защитные костюмы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Врач бригады: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уточняет у больного данные эпидемиологического анамнеза, круг лиц, которые общались с ним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определяет контингенты лиц, подлежащих изоляции, медицинскому наблюдению, экстренной профилактике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 контроль эвакуации больного и контактировавших с ним лиц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сообщает уточненные сведения о больном, о контактировавших с больным и проведенных первичных мероприятиях по локализации очага </a:t>
            </a:r>
          </a:p>
        </p:txBody>
      </p:sp>
    </p:spTree>
    <p:extLst>
      <p:ext uri="{BB962C8B-B14F-4D97-AF65-F5344CB8AC3E}">
        <p14:creationId xmlns:p14="http://schemas.microsoft.com/office/powerpoint/2010/main" val="14006696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F4C8B"/>
                </a:solidFill>
                <a:latin typeface="Arial заголовки"/>
              </a:rPr>
              <a:t>Транспортировка пациента с инфекционным заболеванием без транспортировочного изолирующего бокса (2)</a:t>
            </a:r>
            <a:endParaRPr lang="en-US" sz="24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489348"/>
            <a:ext cx="814724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Бригада, выполняющая медицинскую эвакуацию инфекционного больного, должна состоять из врача и двух помощников (фельдшер, санитар), обученных требованиям соблюдения противоэпидемического режима и прошедших дополнительный инструктаж по вопросам дезинфекции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Больной транспортируется в маске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Водитель транспортного средства, в котором осуществляется медицинская эвакуация, при наличии изолированной кабины должен быть одет в комбинезон, при отсутствии ее - в защитную одежду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Водители (фельдшера-водители, санитары-водители) санитарного транспорта работают в защитной одежде в установленном порядке </a:t>
            </a:r>
          </a:p>
        </p:txBody>
      </p:sp>
    </p:spTree>
    <p:extLst>
      <p:ext uri="{BB962C8B-B14F-4D97-AF65-F5344CB8AC3E}">
        <p14:creationId xmlns:p14="http://schemas.microsoft.com/office/powerpoint/2010/main" val="25220844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F4C8B"/>
                </a:solidFill>
                <a:latin typeface="Arial заголовки"/>
              </a:rPr>
              <a:t>Транспортировка пациента с инфекционным заболеванием без транспортировочного изолирующего бокса (3)</a:t>
            </a:r>
            <a:endParaRPr lang="en-US" sz="24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4377" y="1273324"/>
            <a:ext cx="84249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Сотрудники скорой медицинской помощи совместно с врачом инфекционистом в средствах индивидуальной защиты определяют количество и очередность эвакуации больных и уточняют маршрут эвакуации больного в медицинскую организацию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Транспортировка двух и более инфекционных больных на одной машине не допускается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Перевозка контактировавших с больными лиц вместе с больным на одной автомашине не допускается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Машину скорой медицинской помощи оснащают медико-техническими, лекарственными, перевязочными средствами, противоэпидемической, реанимационной укладками, гидропультом или ручным распылителем, уборочной ветошью, емкостью с крышкой для приготовления рабочего раствора дезинфекционного средства и хранения уборочной ветоши, емкостью для сбора и дезинфекции выделений </a:t>
            </a:r>
          </a:p>
        </p:txBody>
      </p:sp>
    </p:spTree>
    <p:extLst>
      <p:ext uri="{BB962C8B-B14F-4D97-AF65-F5344CB8AC3E}">
        <p14:creationId xmlns:p14="http://schemas.microsoft.com/office/powerpoint/2010/main" val="40406098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F4C8B"/>
                </a:solidFill>
                <a:latin typeface="Arial заголовки"/>
              </a:rPr>
              <a:t>Транспортировка пациента с инфекционным заболеванием без транспортировочного изолирующего бокса (4)</a:t>
            </a:r>
            <a:endParaRPr lang="en-US" sz="24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273324"/>
            <a:ext cx="81472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Необходимый набор дезинфицирующих средств из расчета на 1 сутки: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средство для дезинфекции выделений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средство для дезинфекции поверхностей салона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средство для обработки рук персонала (1-2 упаковки)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бактерицидный облучатель </a:t>
            </a:r>
          </a:p>
          <a:p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 дезинфицирующих средств, необходимых на 1 смену, рассчитывают в зависимости от того какое средство имеется в наличии и возможного числа выездов </a:t>
            </a:r>
          </a:p>
          <a:p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доставки больного в инфекционный стационар бригада проходит на территории больницы полную санитарную обработку с дезинфекцией защитной одежды </a:t>
            </a:r>
          </a:p>
          <a:p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Машина и предметы ухода за больным подвергаются заключительной дезинфекции на территории больницы силами самой больницы или бригад учреждения дезинфекционного профиля  </a:t>
            </a:r>
          </a:p>
          <a:p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членами бригады, проводившей медицинскую эвакуацию, устанавливается наблюдение на срок 14 дней </a:t>
            </a:r>
          </a:p>
        </p:txBody>
      </p:sp>
    </p:spTree>
    <p:extLst>
      <p:ext uri="{BB962C8B-B14F-4D97-AF65-F5344CB8AC3E}">
        <p14:creationId xmlns:p14="http://schemas.microsoft.com/office/powerpoint/2010/main" val="14928513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F4C8B"/>
                </a:solidFill>
                <a:latin typeface="Arial заголовки"/>
              </a:rPr>
              <a:t>Транспортировка пациента с инфекционным заболеванием с применением транспортировочного изолирующего бокса (1)</a:t>
            </a:r>
            <a:endParaRPr lang="en-US" sz="24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489348"/>
            <a:ext cx="81472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Больные или лица с подозрением на COVID-19 перевозятся транспортом с использованием транспортировочного изолирующего бокса (ТИБ), оборудованного фильтровентиляционными установками, окнами для визуального мониторинга состояния пациента, двумя парами встроенных перчаток для проведения основных процедур во время транспортирования </a:t>
            </a:r>
          </a:p>
          <a:p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медицинской эвакуации пациента формируется медицинская бригада, состоящая из врача, фельдшера, санитара и водителя, одетых в защитную одежду, обученных требованиям соблюдения противоэпидемического режима и прошедших дополнительный инструктаж по вопросам дезинфекции </a:t>
            </a:r>
          </a:p>
        </p:txBody>
      </p:sp>
    </p:spTree>
    <p:extLst>
      <p:ext uri="{BB962C8B-B14F-4D97-AF65-F5344CB8AC3E}">
        <p14:creationId xmlns:p14="http://schemas.microsoft.com/office/powerpoint/2010/main" val="15935837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F4C8B"/>
                </a:solidFill>
                <a:latin typeface="Arial заголовки"/>
              </a:rPr>
              <a:t>Транспортировка пациента с инфекционным заболеванием с применением транспортировочного изолирующего бокса (2)</a:t>
            </a:r>
            <a:endParaRPr lang="en-US" sz="24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417340"/>
            <a:ext cx="814724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месте эвакуации врач бригады оценивает состояние пациента и решает вопрос о проведении дополнительных медицинских манипуляций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Пациента размещают внутри камеры транспортировочного модуля в горизонтальном положении на спине и фиксируют ремнями, в ТИБ помещают оборудование и медикаменты, закрывают застёжку-молнию, включают фильтровентиляционную установку на режим отрицательного давления</a:t>
            </a: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помещения пациента в ТИБ медицинский персонал протирает руки в резиновых перчатках и поверхность клеёнчатого фартука, орошает наружную поверхность транспортировочного модуля и защитные костюмы дезинфицирующим раствором, затем снимает защитные костюмы и помещает их в мешки для опасных отходов, орошает дезинфицирующим средством наружную поверхность мешков с использованными защитными костюмами и относит на транспортное средство </a:t>
            </a:r>
          </a:p>
          <a:p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299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48123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Особенности профилактики (1)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273324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Специфическая профилактика </a:t>
            </a:r>
            <a:r>
              <a:rPr lang="ru-RU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инфекции</a:t>
            </a:r>
          </a:p>
          <a:p>
            <a:endParaRPr lang="ru-RU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во многих странах ведется разработка нескольких типов вакцин против COVID-19, однако разрешенные к применению препараты отсутствуют.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качестве препарата для специфической профилактики рассматривается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гидроксихлорохин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Он может быть эффективным для профилактики COVID-19, если он будет принят внутрь за несколько дней до попадания вируса в организм. Препарат может накапливаться в высоких концентрациях в легочной ткани. Физиологически обоснованные фармакокинетические модели (PBPK), реализованные путем интеграции данных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vitro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и моделирования концентрации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гидроксихлорохина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 легочной жидкости, предполагают, что однократная доза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гидроксихлорохина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 дозе 800 мг может обеспечить концентрацию легочной ткани более чем в двадцать раз выше значений EC50, необходимых для ингибирования SARS-CoV-2 в легких на 1-й день болезни. Вероятно, разовая доза 400 мг или даже 200 мг может обеспечить достаточную концентрацию легочной ткани для ингибирования SAR-CoV-2</a:t>
            </a:r>
          </a:p>
        </p:txBody>
      </p:sp>
    </p:spTree>
    <p:extLst>
      <p:ext uri="{BB962C8B-B14F-4D97-AF65-F5344CB8AC3E}">
        <p14:creationId xmlns:p14="http://schemas.microsoft.com/office/powerpoint/2010/main" val="23378906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F4C8B"/>
                </a:solidFill>
                <a:latin typeface="Arial заголовки"/>
              </a:rPr>
              <a:t>Транспортировка пациента с инфекционным заболеванием с применением транспортировочного изолирующего бокса (3)</a:t>
            </a:r>
            <a:endParaRPr lang="en-US" sz="24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705372"/>
            <a:ext cx="81472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доставки больного в стационар медицинский транспорт и ТИБ, а также находящиеся в нем предметы, использованные при транспортировании, обеззараживаются силами бригады дезинфекторов на территории инфекционного стационара на специальной, оборудованной стоком и ямой, площадке для дезинфекции транспорта, используемого для перевозки больных в соответствии с действующими методическими документами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Внутренние и внешние поверхности транспортировочного модуля и автотранспорта обрабатываются путём орошения из гидропульта разрешёнными для работы с опасными вирусами дезинфицирующими средствами в концентрации в соответствии с инструкцией 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5441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F4C8B"/>
                </a:solidFill>
                <a:latin typeface="Arial заголовки"/>
              </a:rPr>
              <a:t>Транспортировка пациента с инфекционным заболеванием с применением транспортировочного изолирующего бокса (4)</a:t>
            </a:r>
            <a:endParaRPr lang="en-US" sz="24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705372"/>
            <a:ext cx="81472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Фильтрующие элементы ТИБ и другие медицинские отходы утилизируют в установленном порядке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Защитную и рабочую одежду по окончании транспортирования больного подвергают специальной обработке методом замачивания в дезинфицирующем растворе по вирусному режиму согласно инструкции по применению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члены бригады обязаны пройти санитарную обработку в специально выделенном помещении инфекционного стационара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членами бригад, проводивших медицинскую эвакуацию, устанавливается наблюдение на срок 14 дней </a:t>
            </a:r>
          </a:p>
        </p:txBody>
      </p:sp>
    </p:spTree>
    <p:extLst>
      <p:ext uri="{BB962C8B-B14F-4D97-AF65-F5344CB8AC3E}">
        <p14:creationId xmlns:p14="http://schemas.microsoft.com/office/powerpoint/2010/main" val="42212434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48123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Мероприятия бригады дезинфекции 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273324"/>
            <a:ext cx="81472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по дезинфекции проводятся с учетом письма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Роспотребнадзора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23.01.2020 № 02/770-2020-32 «Об инструкции по проведению дезинфекционных мероприятий для профилактики заболеваний, вызываемых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коронавирусами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прибытии на место проведения дезинфекции члены бригады надевают защитную одежду. Заключительную дезинфекцию в транспортном средстве проводят немедленно после эвакуации больного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Обеззараживание проводят два члена бригады, один дезинфектор остается вне очага (для приема вещей из очага для камерной дезинфекции, приготовления дезинфицирующих растворов, подноса необходимой аппаратуры). Перед проведением дезинфекции необходимо закрыть окна и двери в помещениях, подлежащих обработке. Дезинфекцию начинают от входной двери, последовательно обрабатывая все помещения, в каждом их которых с порога, не входя в комнату, обильно орошают дезинфицирующим раствором пол и воздух </a:t>
            </a:r>
          </a:p>
        </p:txBody>
      </p:sp>
    </p:spTree>
    <p:extLst>
      <p:ext uri="{BB962C8B-B14F-4D97-AF65-F5344CB8AC3E}">
        <p14:creationId xmlns:p14="http://schemas.microsoft.com/office/powerpoint/2010/main" val="20175244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0F4C8B"/>
                </a:solidFill>
                <a:latin typeface="Arial заголовки"/>
              </a:rPr>
              <a:t>Организация противоэпидемических мероприятий (1)</a:t>
            </a:r>
            <a:endParaRPr lang="en-US" sz="28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057300"/>
            <a:ext cx="81472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медицинской организации, в которой выявлен больной, подозрительный на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коронавирусную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инфекцию, вызванную SARS-CoV-2, осуществляет первичные противоэпидемические мероприятия согласно оперативному плану медицинской организации, как на случай выявления больного особо опасной инфекцией (ООИ), с целью обеспечения своевременного информирования, временной изоляции, консультирования, эвакуации, проведения дезинфекции, оказания больному необходимой медицинской помощи в соответствии с действующими нормативными документами и санитарным законодательством, в том числе с санитарно- эпидемиологическими правилами «Санитарная охрана территории Российской Федерации СП 3.4.2318-08»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и проведение первичных противоэпидемических мероприятий в случаях выявления больного (трупа), подозрительного на заболевания инфекционными болезнями, вызывающими чрезвычайные ситуации в области санитарно-эпидемиологического благополучия населения проводится в соответствии с Методическими указаниями МУ 3.4.2552-09 (утв. Главным государственным санитарным врачом Российской Федерации 17.09.2009)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0656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0F4C8B"/>
                </a:solidFill>
                <a:latin typeface="Arial заголовки"/>
              </a:rPr>
              <a:t>Организация противоэпидемических мероприятий (2)</a:t>
            </a:r>
            <a:endParaRPr lang="en-US" sz="28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057300"/>
            <a:ext cx="81472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медицинской организации, оказывающей медицинскую помощь больным и лицам с подозрением на COVID-19, согласно санитарным правилам необходимо наличие: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неснижаемого запаса СИЗ персонала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укладки для забора биологического материала у больного (подозрительного)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укладки со средствами экстренной профилактики медицинских работников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месячного запаса дезинфицирующих средств и аппаратуры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тест-систем для лабораторной диагностики в случае выявления лиц с подозрением на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коронавирусную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инфекцию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медицинского персонала, обученного действиям при выявлении больного (подозрительного на) COVID-19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использовании СИЗ обязательно следовать требованиям санитарных правил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Использованные материалы утилизировать в установленном порядке, дезинфекцию рабочих поверхностей и биологических жидкостей больного проводить с использованием дезинфицирующих средств, содержащих хлор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1145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rgbClr val="0F4C8B"/>
                </a:solidFill>
                <a:latin typeface="Arial заголовки"/>
              </a:rPr>
              <a:t>Основные принципы оказания медицинской помощи в амбулаторных условиях (на дому) пациентам с установленным диагнозом новой </a:t>
            </a:r>
            <a:r>
              <a:rPr lang="ru-RU" sz="2000" dirty="0" err="1">
                <a:solidFill>
                  <a:srgbClr val="0F4C8B"/>
                </a:solidFill>
                <a:latin typeface="Arial заголовки"/>
              </a:rPr>
              <a:t>коронавирусной</a:t>
            </a:r>
            <a:r>
              <a:rPr lang="ru-RU" sz="2000" dirty="0">
                <a:solidFill>
                  <a:srgbClr val="0F4C8B"/>
                </a:solidFill>
                <a:latin typeface="Arial заголовки"/>
              </a:rPr>
              <a:t> инфекции </a:t>
            </a:r>
            <a:r>
              <a:rPr lang="en-US" sz="2000" dirty="0">
                <a:solidFill>
                  <a:srgbClr val="0F4C8B"/>
                </a:solidFill>
                <a:latin typeface="Arial заголовки"/>
              </a:rPr>
              <a:t>COVID-19</a:t>
            </a:r>
            <a:r>
              <a:rPr lang="ru-RU" sz="2000" dirty="0">
                <a:solidFill>
                  <a:srgbClr val="0F4C8B"/>
                </a:solidFill>
                <a:latin typeface="Arial заголовки"/>
              </a:rPr>
              <a:t> (1)</a:t>
            </a:r>
            <a:endParaRPr lang="en-US" sz="20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057300"/>
            <a:ext cx="81472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При получении положительного результата лабораторных исследований биологического материала пациента на наличие новой </a:t>
            </a:r>
            <a:r>
              <a:rPr lang="ru-RU" sz="1600" dirty="0" err="1"/>
              <a:t>коронавирусной</a:t>
            </a:r>
            <a:r>
              <a:rPr lang="ru-RU" sz="1600" dirty="0"/>
              <a:t> инфекции COVID-19 (далее - результат теста на COVID-19) уполномоченное лицо медицинской организации: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уведомляет пациента о положительном результате теста на COVID-19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оповещает о положительном результате теста на COVID-19 руководителя медицинской организации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вносит в журнал учета пациентов с новой </a:t>
            </a:r>
            <a:r>
              <a:rPr lang="ru-RU" sz="1600" dirty="0" err="1"/>
              <a:t>коронавирусной</a:t>
            </a:r>
            <a:r>
              <a:rPr lang="ru-RU" sz="1600" dirty="0"/>
              <a:t> инфекцией COVID-19 плановые даты для повторного забора биологического материала - 3, 11 день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организует осмотр работников медицинской организации, контактировавших с заболевшим пациентом и, в случае выявления симптомов острой респираторной вирусной инфекцией, забор у них биоматериала (мазки из </a:t>
            </a:r>
            <a:r>
              <a:rPr lang="ru-RU" sz="1600" dirty="0" err="1"/>
              <a:t>носо</a:t>
            </a:r>
            <a:r>
              <a:rPr lang="ru-RU" sz="1600" dirty="0"/>
              <a:t>- и ротоглотки) для лабораторного исследования на наличие новой </a:t>
            </a:r>
            <a:r>
              <a:rPr lang="ru-RU" sz="1600" dirty="0" err="1"/>
              <a:t>коронавирусной</a:t>
            </a:r>
            <a:r>
              <a:rPr lang="ru-RU" sz="1600" dirty="0"/>
              <a:t> инфекции COVID-19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осуществляет опрос пациента с целью уточнения его состояния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осуществляет информирование медицинского работника, направляемого для оказания медицинской помощи пациенту, о положительном результате теста на COVID-19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382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rgbClr val="0F4C8B"/>
                </a:solidFill>
                <a:latin typeface="Arial заголовки"/>
              </a:rPr>
              <a:t>Основные принципы оказания медицинской помощи в амбулаторных условиях (на дому) пациентам с установленным диагнозом новой </a:t>
            </a:r>
            <a:r>
              <a:rPr lang="ru-RU" sz="2000" dirty="0" err="1">
                <a:solidFill>
                  <a:srgbClr val="0F4C8B"/>
                </a:solidFill>
                <a:latin typeface="Arial заголовки"/>
              </a:rPr>
              <a:t>коронавирусной</a:t>
            </a:r>
            <a:r>
              <a:rPr lang="ru-RU" sz="2000" dirty="0">
                <a:solidFill>
                  <a:srgbClr val="0F4C8B"/>
                </a:solidFill>
                <a:latin typeface="Arial заголовки"/>
              </a:rPr>
              <a:t> инфекции </a:t>
            </a:r>
            <a:r>
              <a:rPr lang="en-US" sz="2000" dirty="0">
                <a:solidFill>
                  <a:srgbClr val="0F4C8B"/>
                </a:solidFill>
                <a:latin typeface="Arial заголовки"/>
              </a:rPr>
              <a:t>COVID-19</a:t>
            </a:r>
            <a:r>
              <a:rPr lang="ru-RU" sz="2000" dirty="0">
                <a:solidFill>
                  <a:srgbClr val="0F4C8B"/>
                </a:solidFill>
                <a:latin typeface="Arial заголовки"/>
              </a:rPr>
              <a:t> (2)</a:t>
            </a:r>
            <a:endParaRPr lang="en-US" sz="20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346487"/>
            <a:ext cx="81472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Медицинские работники, оказывающие медицинскую помощь на дому пациентам с положительным результатом теста на COVID-19, обязаны: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использовать средства индивидуальной защиты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иметь запас медицинских масок в количестве не менее 20 штук и предлагать их пациенту, прежде чем приступить к опросу и осмотру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рекомендовать пациенту во время осмотра и опроса медицинским работником находиться в медицинской маске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обрабатывать руки в перчатках дезинфицирующим средством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находясь в квартире пациента не снимать средства индивидуальной защиты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после выхода из квартиры пациента снять средства индивидуальной защиты, упаковать их в пакет для медицинских отходов класса B и обеспечить их дальнейшую транспортировку для утилизации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по завершении оказания медицинской помощи пациенту сообщать уполномоченному лицу медицинской организации о лицах, имеющих контакт с пациентом</a:t>
            </a:r>
          </a:p>
        </p:txBody>
      </p:sp>
    </p:spTree>
    <p:extLst>
      <p:ext uri="{BB962C8B-B14F-4D97-AF65-F5344CB8AC3E}">
        <p14:creationId xmlns:p14="http://schemas.microsoft.com/office/powerpoint/2010/main" val="38048147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rgbClr val="0F4C8B"/>
                </a:solidFill>
                <a:latin typeface="Arial заголовки"/>
              </a:rPr>
              <a:t>Основные принципы оказания медицинской помощи в амбулаторных условиях (на дому) пациентам с установленным диагнозом новой </a:t>
            </a:r>
            <a:r>
              <a:rPr lang="ru-RU" sz="2000" dirty="0" err="1">
                <a:solidFill>
                  <a:srgbClr val="0F4C8B"/>
                </a:solidFill>
                <a:latin typeface="Arial заголовки"/>
              </a:rPr>
              <a:t>коронавирусной</a:t>
            </a:r>
            <a:r>
              <a:rPr lang="ru-RU" sz="2000" dirty="0">
                <a:solidFill>
                  <a:srgbClr val="0F4C8B"/>
                </a:solidFill>
                <a:latin typeface="Arial заголовки"/>
              </a:rPr>
              <a:t> инфекции </a:t>
            </a:r>
            <a:r>
              <a:rPr lang="en-US" sz="2000" dirty="0">
                <a:solidFill>
                  <a:srgbClr val="0F4C8B"/>
                </a:solidFill>
                <a:latin typeface="Arial заголовки"/>
              </a:rPr>
              <a:t>COVID-19</a:t>
            </a:r>
            <a:r>
              <a:rPr lang="ru-RU" sz="2000" dirty="0">
                <a:solidFill>
                  <a:srgbClr val="0F4C8B"/>
                </a:solidFill>
                <a:latin typeface="Arial заголовки"/>
              </a:rPr>
              <a:t> (3)</a:t>
            </a:r>
            <a:endParaRPr lang="en-US" sz="20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201316"/>
            <a:ext cx="81472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Медицинская помощь пациенту с положительным результатом теста на COVID-19 может оказываться на дому в случае отсутствия клинических проявлений заболеваний или легком течении заболевания</a:t>
            </a:r>
          </a:p>
          <a:p>
            <a:r>
              <a:rPr lang="ru-RU" dirty="0"/>
              <a:t>Пациенту с положительным результатом теста на COVID-19 при легком течении заболевания рекомендуется назначать лечение в соответствии с временными методическими рекомендациями "Профилактика, диагностика и лечение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 (COVID-19)"</a:t>
            </a:r>
          </a:p>
          <a:p>
            <a:r>
              <a:rPr lang="ru-RU" dirty="0"/>
              <a:t>Пациент с легким течением заболевания должен быть проинформирован медицинским работником о необходимости вызова врача или бригады скорой медицинской помощи при ухудшении </a:t>
            </a:r>
            <a:r>
              <a:rPr lang="ru-RU" dirty="0" err="1"/>
              <a:t>самочувствия,а</a:t>
            </a:r>
            <a:r>
              <a:rPr lang="ru-RU" dirty="0"/>
              <a:t> также о возможных способах обращения за медицинской помощью.</a:t>
            </a:r>
          </a:p>
          <a:p>
            <a:r>
              <a:rPr lang="ru-RU" dirty="0"/>
              <a:t>Лица, проживающие с пациентом с легким течением заболевания в одном помещении, должны быть проинформированы о рисках заболевания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инфекцией COVID-19 и необходимости временного проживания в другом месте</a:t>
            </a:r>
          </a:p>
        </p:txBody>
      </p:sp>
    </p:spTree>
    <p:extLst>
      <p:ext uri="{BB962C8B-B14F-4D97-AF65-F5344CB8AC3E}">
        <p14:creationId xmlns:p14="http://schemas.microsoft.com/office/powerpoint/2010/main" val="21949625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rgbClr val="0F4C8B"/>
                </a:solidFill>
                <a:latin typeface="Arial заголовки"/>
              </a:rPr>
              <a:t>Основные принципы оказания медицинской помощи в амбулаторных условиях (на дому) пациентам с установленным диагнозом новой </a:t>
            </a:r>
            <a:r>
              <a:rPr lang="ru-RU" sz="2000" dirty="0" err="1">
                <a:solidFill>
                  <a:srgbClr val="0F4C8B"/>
                </a:solidFill>
                <a:latin typeface="Arial заголовки"/>
              </a:rPr>
              <a:t>коронавирусной</a:t>
            </a:r>
            <a:r>
              <a:rPr lang="ru-RU" sz="2000" dirty="0">
                <a:solidFill>
                  <a:srgbClr val="0F4C8B"/>
                </a:solidFill>
                <a:latin typeface="Arial заголовки"/>
              </a:rPr>
              <a:t> инфекции </a:t>
            </a:r>
            <a:r>
              <a:rPr lang="en-US" sz="2000" dirty="0">
                <a:solidFill>
                  <a:srgbClr val="0F4C8B"/>
                </a:solidFill>
                <a:latin typeface="Arial заголовки"/>
              </a:rPr>
              <a:t>COVID-19</a:t>
            </a:r>
            <a:r>
              <a:rPr lang="ru-RU" sz="2000" dirty="0">
                <a:solidFill>
                  <a:srgbClr val="0F4C8B"/>
                </a:solidFill>
                <a:latin typeface="Arial заголовки"/>
              </a:rPr>
              <a:t> (4)</a:t>
            </a:r>
            <a:endParaRPr lang="en-US" sz="20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201316"/>
            <a:ext cx="81472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Пациент с легким течением заболевания и лица, проживающие с таким пациентом, должны быть проинформированы о том, что нарушение санитарно-эпидемиологических правил, повлекшее по неосторожности массовое заболевание, может повлечь привлечение их к уголовной ответственности, предусмотренной статьей 236 Уголовного кодекса Российской Федерации</a:t>
            </a:r>
          </a:p>
          <a:p>
            <a:r>
              <a:rPr lang="ru-RU" dirty="0"/>
              <a:t>Пациент с легким течением заболевания и лица, проживающие с таким пациентом, должны быть обеспечены информационными материалами по вопросам ухода за пациентами, больными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инфекцией COVID-19, и общими рекомендациями по защите от инфекций, передающихся воздушно-капельным и контактным путем</a:t>
            </a:r>
          </a:p>
          <a:p>
            <a:r>
              <a:rPr lang="ru-RU" dirty="0"/>
              <a:t>В случае принятия решения о дальнейшем оказании медицинской помощи пациенту в амбулаторных условиях (на дому) оформляется согласие на оказание медицинской помощи в амбулаторных условиях (на дому) и соблюдение режима изоляции при лечении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 COVID-19</a:t>
            </a:r>
          </a:p>
        </p:txBody>
      </p:sp>
    </p:spTree>
    <p:extLst>
      <p:ext uri="{BB962C8B-B14F-4D97-AF65-F5344CB8AC3E}">
        <p14:creationId xmlns:p14="http://schemas.microsoft.com/office/powerpoint/2010/main" val="29152139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21196"/>
            <a:ext cx="8229600" cy="7109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rgbClr val="0F4C8B"/>
                </a:solidFill>
                <a:latin typeface="Arial заголовки"/>
              </a:rPr>
              <a:t>Основные принципы оказания медицинской помощи в амбулаторных условиях (на дому) пациентам с установленным диагнозом новой </a:t>
            </a:r>
            <a:r>
              <a:rPr lang="ru-RU" sz="2000" dirty="0" err="1">
                <a:solidFill>
                  <a:srgbClr val="0F4C8B"/>
                </a:solidFill>
                <a:latin typeface="Arial заголовки"/>
              </a:rPr>
              <a:t>коронавирусной</a:t>
            </a:r>
            <a:r>
              <a:rPr lang="ru-RU" sz="2000" dirty="0">
                <a:solidFill>
                  <a:srgbClr val="0F4C8B"/>
                </a:solidFill>
                <a:latin typeface="Arial заголовки"/>
              </a:rPr>
              <a:t> инфекции </a:t>
            </a:r>
            <a:r>
              <a:rPr lang="en-US" sz="2000" dirty="0">
                <a:solidFill>
                  <a:srgbClr val="0F4C8B"/>
                </a:solidFill>
                <a:latin typeface="Arial заголовки"/>
              </a:rPr>
              <a:t>COVID-19</a:t>
            </a:r>
            <a:r>
              <a:rPr lang="ru-RU" sz="2000" dirty="0">
                <a:solidFill>
                  <a:srgbClr val="0F4C8B"/>
                </a:solidFill>
                <a:latin typeface="Arial заголовки"/>
              </a:rPr>
              <a:t> (5)</a:t>
            </a:r>
            <a:endParaRPr lang="en-US" sz="20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201316"/>
            <a:ext cx="81472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Пациент с положительным результатом теста на COVID-19 подлежит госпитализации при наличии одного из следующих обстоятельств: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совокупности двух и более признаков на фоне лихорадки - температура тела более 38,5 °C, ЧДД 30 и более движений в минуту, насыщение крови кислородом по данным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пульсоксиметрии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(SpO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менее 93%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легком течении заболевания в случае, если возраст пациента старше 65 лет или имеются симптомы ОРВИ в сочетании с ХСН, СД, заболеванием дыхательной системы, беременностью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совместном проживании с лицами, относящимися к группам риска и невозможности их отселения независимо от тяжести течения заболевания у пациента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беременности</a:t>
            </a:r>
          </a:p>
        </p:txBody>
      </p:sp>
    </p:spTree>
    <p:extLst>
      <p:ext uri="{BB962C8B-B14F-4D97-AF65-F5344CB8AC3E}">
        <p14:creationId xmlns:p14="http://schemas.microsoft.com/office/powerpoint/2010/main" val="322059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48123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Особенности профилактики (2)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273324"/>
            <a:ext cx="814724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Неспецифическая профилактика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инфекции:</a:t>
            </a: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мероприятия в отношения источника инфекции</a:t>
            </a: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мероприятия, направленные на механизм передачи возбудителя инфекции</a:t>
            </a:r>
          </a:p>
          <a:p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мероприятия, направленные на восприимчивый контингент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Медикаментозная профилактика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инфекции у взрослых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по недопущению распространения COVID-19 в медицинской организации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Рациональное использование средств индивидуальной защиты в медицинских организациях </a:t>
            </a:r>
          </a:p>
          <a:p>
            <a:endParaRPr lang="ru-RU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210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3146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Темы для самостоятельной работы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3224" y="1129308"/>
            <a:ext cx="80752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prstClr val="black"/>
                </a:solidFill>
              </a:rPr>
              <a:t>Профилактические мероприятия в отношения источника инфекции 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prstClr val="black"/>
                </a:solidFill>
              </a:rPr>
              <a:t>Профилактические мероприятия, направленные на механизм передачи возбудителя инфекции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prstClr val="black"/>
                </a:solidFill>
              </a:rPr>
              <a:t>Профилактические мероприятия, направленные на восприимчивый контингент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prstClr val="black"/>
                </a:solidFill>
              </a:rPr>
              <a:t>Медикаментозное сопровождение профилактических мероприятий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prstClr val="black"/>
                </a:solidFill>
              </a:rPr>
              <a:t>Порядок маршрутизации пациентов с COVID-19 в медицинских организациях</a:t>
            </a:r>
          </a:p>
        </p:txBody>
      </p:sp>
    </p:spTree>
    <p:extLst>
      <p:ext uri="{BB962C8B-B14F-4D97-AF65-F5344CB8AC3E}">
        <p14:creationId xmlns:p14="http://schemas.microsoft.com/office/powerpoint/2010/main" val="8194649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3146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Контрольные вопросы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985292"/>
            <a:ext cx="80752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prstClr val="black"/>
                </a:solidFill>
              </a:rPr>
              <a:t>Принципы профилактики </a:t>
            </a:r>
            <a:r>
              <a:rPr lang="ru-RU" sz="2000" dirty="0" err="1">
                <a:solidFill>
                  <a:prstClr val="black"/>
                </a:solidFill>
              </a:rPr>
              <a:t>коронавирусной</a:t>
            </a:r>
            <a:r>
              <a:rPr lang="ru-RU" sz="2000" dirty="0">
                <a:solidFill>
                  <a:prstClr val="black"/>
                </a:solidFill>
              </a:rPr>
              <a:t> инфекции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prstClr val="black"/>
                </a:solidFill>
              </a:rPr>
              <a:t>Виды профилактических мероприятий при </a:t>
            </a:r>
            <a:r>
              <a:rPr lang="ru-RU" sz="2000" dirty="0" err="1">
                <a:solidFill>
                  <a:prstClr val="black"/>
                </a:solidFill>
              </a:rPr>
              <a:t>коронавирусной</a:t>
            </a:r>
            <a:r>
              <a:rPr lang="ru-RU" sz="2000" dirty="0">
                <a:solidFill>
                  <a:prstClr val="black"/>
                </a:solidFill>
              </a:rPr>
              <a:t> инфекции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prstClr val="black"/>
                </a:solidFill>
              </a:rPr>
              <a:t>Возможности медикаментозного сопровождения профилактических мероприятий при COVID-19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prstClr val="black"/>
                </a:solidFill>
              </a:rPr>
              <a:t>Порядок маршрутизации пациентов с COVID-19 в медицинских организациях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prstClr val="black"/>
                </a:solidFill>
              </a:rPr>
              <a:t>Особенности эвакуационных мероприятий и общие принципы госпитализации больных или лиц с подозрением на COVID-19</a:t>
            </a:r>
          </a:p>
        </p:txBody>
      </p:sp>
    </p:spTree>
    <p:extLst>
      <p:ext uri="{BB962C8B-B14F-4D97-AF65-F5344CB8AC3E}">
        <p14:creationId xmlns:p14="http://schemas.microsoft.com/office/powerpoint/2010/main" val="240677968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3146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Контрольные задания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9896" y="1201316"/>
            <a:ext cx="80752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/>
              <a:t>Составьте план дезинфекционных мероприятий для профилактики заболеваний, вызываемых коронавирусами</a:t>
            </a:r>
          </a:p>
          <a:p>
            <a:pPr marL="342900" lvl="0" indent="-342900">
              <a:buFont typeface="+mj-lt"/>
              <a:buAutoNum type="arabicPeriod"/>
            </a:pP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Составьте план транспортировки пациента с инфекционным заболеванием без транспортировочного изолирующего бокса</a:t>
            </a:r>
          </a:p>
          <a:p>
            <a:pPr marL="342900" lvl="0" indent="-342900">
              <a:buFont typeface="+mj-lt"/>
              <a:buAutoNum type="arabicPeriod"/>
            </a:pP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Составьте план транспортировки пациента с инфекционным заболеванием с  применением транспортировочного изолирующего бокса</a:t>
            </a:r>
          </a:p>
          <a:p>
            <a:pPr marL="342900" lvl="0" indent="-342900">
              <a:buFont typeface="+mj-lt"/>
              <a:buAutoNum type="arabicPeriod"/>
            </a:pP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Определите алгоритм госпитализации пациента, подозрительного на заболевание вызванное SARS-CoV-2</a:t>
            </a:r>
          </a:p>
          <a:p>
            <a:pPr marL="342900" lvl="0" indent="-342900">
              <a:buFont typeface="+mj-lt"/>
              <a:buAutoNum type="arabicPeriod"/>
            </a:pP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Составьте план эвакуационных мероприятий для лиц с подозрением на COVID-19</a:t>
            </a:r>
          </a:p>
        </p:txBody>
      </p:sp>
    </p:spTree>
    <p:extLst>
      <p:ext uri="{BB962C8B-B14F-4D97-AF65-F5344CB8AC3E}">
        <p14:creationId xmlns:p14="http://schemas.microsoft.com/office/powerpoint/2010/main" val="227913284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9776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Рекомендуемая литература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769268"/>
            <a:ext cx="82912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</a:rPr>
              <a:t>Приказ Министерства здравоохранения Российской Федерации  от 19 марта 2020 №1984 «О временном порядке организации работы медицинских организаций в целях реализации мер по профилактике и снижению рисков распространения новой </a:t>
            </a:r>
            <a:r>
              <a:rPr lang="ru-RU" sz="1400" dirty="0" err="1">
                <a:solidFill>
                  <a:prstClr val="black"/>
                </a:solidFill>
              </a:rPr>
              <a:t>коронавирусной</a:t>
            </a:r>
            <a:r>
              <a:rPr lang="ru-RU" sz="1400" dirty="0">
                <a:solidFill>
                  <a:prstClr val="black"/>
                </a:solidFill>
              </a:rPr>
              <a:t> инфекции COVID-19»</a:t>
            </a:r>
          </a:p>
          <a:p>
            <a:pPr marL="268288" indent="-268288"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</a:rPr>
              <a:t>Временные методические рекомендации Министерства здравоохранения </a:t>
            </a:r>
            <a:r>
              <a:rPr lang="ru-RU" sz="1400" dirty="0" err="1">
                <a:solidFill>
                  <a:prstClr val="black"/>
                </a:solidFill>
              </a:rPr>
              <a:t>Российсской</a:t>
            </a:r>
            <a:r>
              <a:rPr lang="ru-RU" sz="1400" dirty="0">
                <a:solidFill>
                  <a:prstClr val="black"/>
                </a:solidFill>
              </a:rPr>
              <a:t> Федерации от 2 апреля 2020 года, версия 2 «Профилактика, диагностика и лечение новой </a:t>
            </a:r>
            <a:r>
              <a:rPr lang="ru-RU" sz="1400" dirty="0" err="1">
                <a:solidFill>
                  <a:prstClr val="black"/>
                </a:solidFill>
              </a:rPr>
              <a:t>коронавирусной</a:t>
            </a:r>
            <a:r>
              <a:rPr lang="ru-RU" sz="1400" dirty="0">
                <a:solidFill>
                  <a:prstClr val="black"/>
                </a:solidFill>
              </a:rPr>
              <a:t> инфекции (COVID-19)</a:t>
            </a:r>
          </a:p>
          <a:p>
            <a:pPr marL="268288" indent="-268288"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</a:rPr>
              <a:t>Учебно-методическое пособие «Новая </a:t>
            </a:r>
            <a:r>
              <a:rPr lang="ru-RU" sz="1400" dirty="0" err="1">
                <a:solidFill>
                  <a:prstClr val="black"/>
                </a:solidFill>
              </a:rPr>
              <a:t>коронавирусная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dirty="0" err="1">
                <a:solidFill>
                  <a:prstClr val="black"/>
                </a:solidFill>
              </a:rPr>
              <a:t>ифнекция</a:t>
            </a:r>
            <a:r>
              <a:rPr lang="ru-RU" sz="1400" dirty="0">
                <a:solidFill>
                  <a:prstClr val="black"/>
                </a:solidFill>
              </a:rPr>
              <a:t> (COVID-19): этиология, эпидемиология, клиника, диагностика, лечение и </a:t>
            </a:r>
            <a:r>
              <a:rPr lang="ru-RU" sz="1400" dirty="0" err="1">
                <a:solidFill>
                  <a:prstClr val="black"/>
                </a:solidFill>
              </a:rPr>
              <a:t>профлактика</a:t>
            </a:r>
            <a:r>
              <a:rPr lang="ru-RU" sz="1400" dirty="0">
                <a:solidFill>
                  <a:prstClr val="black"/>
                </a:solidFill>
              </a:rPr>
              <a:t>». – М.: 2020, 70 с</a:t>
            </a:r>
          </a:p>
          <a:p>
            <a:pPr marL="268288" indent="-268288"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</a:rPr>
              <a:t>Постановление от 28 ноября 2013 года N 64 Об утверждении санитарно-эпидемиологических правил СП 1.3.3118-13 "Безопасность работы с микроорганизмами I-II групп патогенности (опасности)"</a:t>
            </a:r>
          </a:p>
          <a:p>
            <a:pPr marL="268288" indent="-268288"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</a:rPr>
              <a:t>Письмо </a:t>
            </a:r>
            <a:r>
              <a:rPr lang="ru-RU" sz="1400" dirty="0" err="1">
                <a:solidFill>
                  <a:prstClr val="black"/>
                </a:solidFill>
              </a:rPr>
              <a:t>Роспотребнадзора</a:t>
            </a:r>
            <a:r>
              <a:rPr lang="ru-RU" sz="1400" dirty="0">
                <a:solidFill>
                  <a:prstClr val="black"/>
                </a:solidFill>
              </a:rPr>
              <a:t> от 23.01.2020 № 02/770-2020-32 «Об инструкции по проведению дезинфекционных мероприятий для профилактики заболеваний, вызываемых </a:t>
            </a:r>
            <a:r>
              <a:rPr lang="ru-RU" sz="1400" dirty="0" err="1">
                <a:solidFill>
                  <a:prstClr val="black"/>
                </a:solidFill>
              </a:rPr>
              <a:t>коронавирусами</a:t>
            </a:r>
            <a:r>
              <a:rPr lang="ru-RU" sz="1400" dirty="0">
                <a:solidFill>
                  <a:prstClr val="black"/>
                </a:solidFill>
              </a:rPr>
              <a:t>»</a:t>
            </a:r>
          </a:p>
          <a:p>
            <a:pPr marL="268288" indent="-268288"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</a:rPr>
              <a:t>Санитарно-эпидемиологические правила «Санитарная охрана территории Российской Федерации СП 3.4.2318-08, МУ 3.4.2552-09. Санитарная охрана территории. Организация и проведение первичных противоэпидемических мероприятий в случаях выявления больного (трупа), подозрительного на заболевания инфекционными болезнями, вызывающими чрезвычайные ситуации в области санитарно-эпидемиологического благополучия населения. Методические указания (утв. Главным государственным санитарным врачом Российской Федерации 17.09.2009)</a:t>
            </a:r>
          </a:p>
          <a:p>
            <a:pPr marL="268288" indent="-268288"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</a:rPr>
              <a:t>Клинические рекомендации Министерства здравоохранения Российской Федерации «Внебольничная пневмония», 2018 год</a:t>
            </a:r>
          </a:p>
        </p:txBody>
      </p:sp>
    </p:spTree>
    <p:extLst>
      <p:ext uri="{BB962C8B-B14F-4D97-AF65-F5344CB8AC3E}">
        <p14:creationId xmlns:p14="http://schemas.microsoft.com/office/powerpoint/2010/main" val="4279443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9776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Список использованных сокращений 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E9554A3D-13E3-4380-ABD2-28561F77FCFE}"/>
              </a:ext>
            </a:extLst>
          </p:cNvPr>
          <p:cNvSpPr txBox="1">
            <a:spLocks/>
          </p:cNvSpPr>
          <p:nvPr/>
        </p:nvSpPr>
        <p:spPr>
          <a:xfrm>
            <a:off x="395536" y="1223605"/>
            <a:ext cx="3852553" cy="2991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 – Всемирная организация здравоохранения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ГЭБ – гематоэнцефалический барьер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 – дыхательная недостаточность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ИВЛ – искусственная вентиляция легких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ИФН –интерферон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КИЕ – </a:t>
            </a:r>
            <a:r>
              <a:rPr 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калликреиновые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инактивирующие единицы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КНР – Китайская Народная Республика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 – компьютерная томография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 – медицинская организация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НВЛ – </a:t>
            </a:r>
            <a:r>
              <a:rPr 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неинвазивная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вентиляция легких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 – острая дыхательная недостаточность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ООИ – особо опасная инфекция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ОРВИ – острая респираторная вирусная инфекция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 – острая респираторная инфекция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ОРДС – острый респираторный </a:t>
            </a:r>
            <a:r>
              <a:rPr 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дистресс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-синдром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ОРИТ – отделение реанимации и интенсивной терапии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ПЦР – полимеразная цепная реакция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РНК – рибонуклеиновая кислота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AE08FC37-76F8-40E3-B203-1D65182EB339}"/>
              </a:ext>
            </a:extLst>
          </p:cNvPr>
          <p:cNvSpPr txBox="1">
            <a:spLocks/>
          </p:cNvSpPr>
          <p:nvPr/>
        </p:nvSpPr>
        <p:spPr>
          <a:xfrm>
            <a:off x="4130403" y="1201316"/>
            <a:ext cx="4464495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РСВ – респираторно-синцитиальный вирус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СИЗ – средства индивидуальной защиты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СИЗОД – средства индивидуальной защиты органов дыхания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СРБ – С-реактивный белок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СШ – септический шок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ТИБ – транспортировочный изолирующий бокс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ТОРИ– тяжелая острая респираторная инфекция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ТОРС (SARS) – тяжелый острый респираторный синдром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УФБИ – ультрафиолетовое бактерицидное излучение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ЭКГ – электрокардиография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ЭКМО – экстракорпоральная мембранная </a:t>
            </a:r>
            <a:r>
              <a:rPr 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оксигенация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– инфекция, вызванная новым </a:t>
            </a:r>
            <a:r>
              <a:rPr 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коронавирусом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SARS-CoV-2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MERS – Ближневосточный респираторный синдром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MERS-</a:t>
            </a:r>
            <a:r>
              <a:rPr 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вызвавший вспышку Ближневосточного респираторного синдрома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SARS-</a:t>
            </a:r>
            <a:r>
              <a:rPr 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вызвавший вспышку тяжелого острого респираторного синдрома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SARS-CoV-2 – новый </a:t>
            </a:r>
            <a:r>
              <a:rPr 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</a:t>
            </a:r>
            <a:r>
              <a:rPr 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вызвавший вспышку инфекции в 2019-2020 гг. </a:t>
            </a:r>
          </a:p>
        </p:txBody>
      </p:sp>
    </p:spTree>
    <p:extLst>
      <p:ext uri="{BB962C8B-B14F-4D97-AF65-F5344CB8AC3E}">
        <p14:creationId xmlns:p14="http://schemas.microsoft.com/office/powerpoint/2010/main" val="23060665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97768"/>
            <a:ext cx="8229600" cy="11430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Материалы подготовлены ФГБОУ ДПО </a:t>
            </a:r>
            <a:br>
              <a:rPr lang="ru-RU" sz="3200" dirty="0">
                <a:solidFill>
                  <a:srgbClr val="0F4C8B"/>
                </a:solidFill>
                <a:latin typeface="Arial заголовки"/>
              </a:rPr>
            </a:br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«Российская медицинская академия непрерывного профессионального образования» Министерства здравоохранения Российской Федерации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561356"/>
            <a:ext cx="829126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Авторский коллектив:</a:t>
            </a:r>
          </a:p>
          <a:p>
            <a:pPr algn="ctr"/>
            <a:r>
              <a:rPr lang="ru-RU" sz="1400" dirty="0">
                <a:solidFill>
                  <a:prstClr val="black"/>
                </a:solidFill>
              </a:rPr>
              <a:t>Архипов В.В.</a:t>
            </a:r>
          </a:p>
          <a:p>
            <a:pPr algn="ctr"/>
            <a:r>
              <a:rPr lang="ru-RU" sz="1400" dirty="0">
                <a:solidFill>
                  <a:prstClr val="black"/>
                </a:solidFill>
              </a:rPr>
              <a:t>Белобородов В.Б.</a:t>
            </a:r>
          </a:p>
          <a:p>
            <a:pPr algn="ctr"/>
            <a:r>
              <a:rPr lang="ru-RU" sz="1400" dirty="0" err="1">
                <a:solidFill>
                  <a:prstClr val="black"/>
                </a:solidFill>
              </a:rPr>
              <a:t>Гридчик</a:t>
            </a:r>
            <a:r>
              <a:rPr lang="ru-RU" sz="1400" dirty="0">
                <a:solidFill>
                  <a:prstClr val="black"/>
                </a:solidFill>
              </a:rPr>
              <a:t> И.Е.</a:t>
            </a:r>
          </a:p>
          <a:p>
            <a:pPr algn="ctr"/>
            <a:r>
              <a:rPr lang="ru-RU" sz="1400" dirty="0" err="1">
                <a:solidFill>
                  <a:prstClr val="black"/>
                </a:solidFill>
              </a:rPr>
              <a:t>Малинникова</a:t>
            </a:r>
            <a:r>
              <a:rPr lang="ru-RU" sz="1400" dirty="0">
                <a:solidFill>
                  <a:prstClr val="black"/>
                </a:solidFill>
              </a:rPr>
              <a:t> Е.Ю.</a:t>
            </a:r>
          </a:p>
          <a:p>
            <a:pPr algn="ctr"/>
            <a:r>
              <a:rPr lang="ru-RU" sz="1400" dirty="0">
                <a:solidFill>
                  <a:prstClr val="black"/>
                </a:solidFill>
              </a:rPr>
              <a:t>Мельникова Л.В.</a:t>
            </a:r>
          </a:p>
          <a:p>
            <a:pPr algn="ctr"/>
            <a:r>
              <a:rPr lang="ru-RU" sz="1400" dirty="0" err="1">
                <a:solidFill>
                  <a:prstClr val="black"/>
                </a:solidFill>
              </a:rPr>
              <a:t>Отделенов</a:t>
            </a:r>
            <a:r>
              <a:rPr lang="ru-RU" sz="1400" dirty="0">
                <a:solidFill>
                  <a:prstClr val="black"/>
                </a:solidFill>
              </a:rPr>
              <a:t> В.А.</a:t>
            </a:r>
          </a:p>
          <a:p>
            <a:pPr algn="ctr"/>
            <a:r>
              <a:rPr lang="ru-RU" sz="1400" dirty="0">
                <a:solidFill>
                  <a:prstClr val="black"/>
                </a:solidFill>
              </a:rPr>
              <a:t>Петрухина М.И.</a:t>
            </a:r>
          </a:p>
          <a:p>
            <a:pPr algn="ctr"/>
            <a:r>
              <a:rPr lang="ru-RU" sz="1400" dirty="0" err="1">
                <a:solidFill>
                  <a:prstClr val="black"/>
                </a:solidFill>
              </a:rPr>
              <a:t>Подзолкова</a:t>
            </a:r>
            <a:r>
              <a:rPr lang="ru-RU" sz="1400" dirty="0">
                <a:solidFill>
                  <a:prstClr val="black"/>
                </a:solidFill>
              </a:rPr>
              <a:t> Н.М.</a:t>
            </a:r>
          </a:p>
          <a:p>
            <a:pPr algn="ctr"/>
            <a:r>
              <a:rPr lang="ru-RU" sz="1400" dirty="0">
                <a:solidFill>
                  <a:prstClr val="black"/>
                </a:solidFill>
              </a:rPr>
              <a:t>Политова Н.Г.</a:t>
            </a:r>
          </a:p>
          <a:p>
            <a:pPr algn="ctr"/>
            <a:r>
              <a:rPr lang="ru-RU" sz="1400" dirty="0" err="1">
                <a:solidFill>
                  <a:prstClr val="black"/>
                </a:solidFill>
              </a:rPr>
              <a:t>Синопальников</a:t>
            </a:r>
            <a:r>
              <a:rPr lang="ru-RU" sz="1400" dirty="0">
                <a:solidFill>
                  <a:prstClr val="black"/>
                </a:solidFill>
              </a:rPr>
              <a:t> А.И.</a:t>
            </a:r>
          </a:p>
          <a:p>
            <a:pPr algn="ctr"/>
            <a:r>
              <a:rPr lang="ru-RU" sz="1400" dirty="0">
                <a:solidFill>
                  <a:prstClr val="black"/>
                </a:solidFill>
              </a:rPr>
              <a:t>Старостина Н.В.</a:t>
            </a:r>
          </a:p>
          <a:p>
            <a:pPr algn="ctr"/>
            <a:r>
              <a:rPr lang="ru-RU" sz="1400" dirty="0">
                <a:solidFill>
                  <a:prstClr val="black"/>
                </a:solidFill>
              </a:rPr>
              <a:t>Стремоухов А.А.</a:t>
            </a:r>
          </a:p>
          <a:p>
            <a:pPr algn="ctr"/>
            <a:r>
              <a:rPr lang="ru-RU" sz="1400" dirty="0" err="1">
                <a:solidFill>
                  <a:prstClr val="black"/>
                </a:solidFill>
              </a:rPr>
              <a:t>Сумятина</a:t>
            </a:r>
            <a:r>
              <a:rPr lang="ru-RU" sz="1400" dirty="0">
                <a:solidFill>
                  <a:prstClr val="black"/>
                </a:solidFill>
              </a:rPr>
              <a:t> Л.В.</a:t>
            </a:r>
          </a:p>
          <a:p>
            <a:pPr algn="ctr"/>
            <a:r>
              <a:rPr lang="ru-RU" sz="1400" dirty="0">
                <a:solidFill>
                  <a:prstClr val="black"/>
                </a:solidFill>
              </a:rPr>
              <a:t>Сычев Д.А.</a:t>
            </a:r>
          </a:p>
        </p:txBody>
      </p:sp>
    </p:spTree>
    <p:extLst>
      <p:ext uri="{BB962C8B-B14F-4D97-AF65-F5344CB8AC3E}">
        <p14:creationId xmlns:p14="http://schemas.microsoft.com/office/powerpoint/2010/main" val="3681103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265212"/>
            <a:ext cx="8229600" cy="11430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Мероприятия по предупреждению завоза и распространения COVID-19 на территории РФ регламентированы Распоряжениями Правительства РФ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34172" y="1561356"/>
            <a:ext cx="28083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от 30.01.2020 №140-р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от 31.01.2020 №154-р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от 03.02.2020 №194-р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от 18.02.2020 №338-р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от 27.02.2020 №447-р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от 27.02.2020 №446-р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от 27.02.2020 №448-р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от 16.03.2020 №635-р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от 06.03.2020 №550-р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от 12.03.2020 №597-р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от 14.03.2020 №622-р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от 16.03.2020 №730-р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от 27.03.2020 №763-р </a:t>
            </a:r>
          </a:p>
        </p:txBody>
      </p:sp>
    </p:spTree>
    <p:extLst>
      <p:ext uri="{BB962C8B-B14F-4D97-AF65-F5344CB8AC3E}">
        <p14:creationId xmlns:p14="http://schemas.microsoft.com/office/powerpoint/2010/main" val="188774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481236"/>
            <a:ext cx="8229600" cy="11430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rgbClr val="0F4C8B"/>
                </a:solidFill>
                <a:latin typeface="Arial заголовки"/>
              </a:rPr>
              <a:t>Мероприятия по предупреждению завоза и распространения COVID-19 на территории РФ регламентированы Постановлениями Главного государственного санитарного врача РФ</a:t>
            </a:r>
            <a:endParaRPr lang="en-US" sz="3200" dirty="0">
              <a:solidFill>
                <a:srgbClr val="0F4C8B"/>
              </a:solidFill>
              <a:latin typeface="Arial заголовки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345332"/>
            <a:ext cx="81472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24.01.2020 №2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31.01.2020 №3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02.03.2020 №5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13.03.2020 №6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18.03.2020 №7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 30.03.2020 №9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по недопущению распространения COVID-19 в медицинских организациях проводятся в соответствии с приказом Минздрава РФ от 19.03.2020 №198н «О временном порядке организации работы медицинских организаций в целях реализации мер по профилактике и снижению рисков распространения новой </a:t>
            </a:r>
            <a:r>
              <a:rPr lang="ru-RU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коронавирусной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инфекции COVID-19)» </a:t>
            </a:r>
          </a:p>
        </p:txBody>
      </p:sp>
    </p:spTree>
    <p:extLst>
      <p:ext uri="{BB962C8B-B14F-4D97-AF65-F5344CB8AC3E}">
        <p14:creationId xmlns:p14="http://schemas.microsoft.com/office/powerpoint/2010/main" val="112518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1921396"/>
            <a:ext cx="783008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0F4C8B"/>
                </a:solidFill>
                <a:latin typeface="Arial заголовки"/>
              </a:rPr>
              <a:t>4.1.2. Неспецифическая профилактика </a:t>
            </a:r>
            <a:r>
              <a:rPr lang="ru-RU" sz="3200" b="1" dirty="0" err="1">
                <a:solidFill>
                  <a:srgbClr val="0F4C8B"/>
                </a:solidFill>
                <a:latin typeface="Arial заголовки"/>
              </a:rPr>
              <a:t>коронавирусной</a:t>
            </a:r>
            <a:r>
              <a:rPr lang="ru-RU" sz="3200" b="1" dirty="0">
                <a:solidFill>
                  <a:srgbClr val="0F4C8B"/>
                </a:solidFill>
                <a:latin typeface="Arial заголовки"/>
              </a:rPr>
              <a:t> инфекции</a:t>
            </a:r>
          </a:p>
        </p:txBody>
      </p:sp>
    </p:spTree>
    <p:extLst>
      <p:ext uri="{BB962C8B-B14F-4D97-AF65-F5344CB8AC3E}">
        <p14:creationId xmlns:p14="http://schemas.microsoft.com/office/powerpoint/2010/main" val="22020198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6197</Words>
  <Application>Microsoft Office PowerPoint</Application>
  <PresentationFormat>Экран (16:10)</PresentationFormat>
  <Paragraphs>464</Paragraphs>
  <Slides>65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70" baseType="lpstr">
      <vt:lpstr>Arial</vt:lpstr>
      <vt:lpstr>Arial заголовки</vt:lpstr>
      <vt:lpstr>Calibri</vt:lpstr>
      <vt:lpstr>Wingdings</vt:lpstr>
      <vt:lpstr>Тема Office</vt:lpstr>
      <vt:lpstr>Презентация PowerPoint</vt:lpstr>
      <vt:lpstr>Структура учебного содержания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организации скорой, в том числе скорой специализированной, медицинской помощи (1)</vt:lpstr>
      <vt:lpstr>Порядок организации скорой, в том числе скорой специализированной, медицинской помощи (2)</vt:lpstr>
      <vt:lpstr>Порядок организации медицинской помощи в стационарных условиях (1)</vt:lpstr>
      <vt:lpstr>Порядок организации медицинской помощи в стационарных условиях (2)</vt:lpstr>
      <vt:lpstr>Порядок организации медицинской помощи в стационарных условиях (3)</vt:lpstr>
      <vt:lpstr>Порядок организации медицинской помощи в амбулаторных условиях и условиях дневного стационара (1)</vt:lpstr>
      <vt:lpstr>Порядок организации медицинской помощи в амбулаторных условиях и условиях дневного стационара (2)</vt:lpstr>
      <vt:lpstr>Порядок организации медицинской помощи в амбулаторных условиях и условиях дневного стационара (3)</vt:lpstr>
      <vt:lpstr>Порядок организации медицинской помощи в амбулаторных условиях и условиях дневного стационара (4)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ТЕМЫ</dc:title>
  <dc:creator>Ирина</dc:creator>
  <cp:lastModifiedBy>Анатолий</cp:lastModifiedBy>
  <cp:revision>54</cp:revision>
  <dcterms:created xsi:type="dcterms:W3CDTF">2020-03-06T13:56:39Z</dcterms:created>
  <dcterms:modified xsi:type="dcterms:W3CDTF">2020-04-07T18:28:24Z</dcterms:modified>
</cp:coreProperties>
</file>