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sldIdLst>
    <p:sldId id="293" r:id="rId4"/>
    <p:sldId id="294" r:id="rId5"/>
    <p:sldId id="258" r:id="rId6"/>
    <p:sldId id="259" r:id="rId7"/>
    <p:sldId id="260" r:id="rId8"/>
    <p:sldId id="272" r:id="rId9"/>
    <p:sldId id="273" r:id="rId10"/>
    <p:sldId id="292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4" r:id="rId24"/>
    <p:sldId id="275" r:id="rId25"/>
    <p:sldId id="264" r:id="rId26"/>
    <p:sldId id="265" r:id="rId27"/>
    <p:sldId id="277" r:id="rId28"/>
    <p:sldId id="278" r:id="rId29"/>
    <p:sldId id="266" r:id="rId30"/>
    <p:sldId id="267" r:id="rId31"/>
    <p:sldId id="261" r:id="rId32"/>
    <p:sldId id="262" r:id="rId33"/>
    <p:sldId id="263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0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3" y="1600206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25" y="1600206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08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36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70" y="273055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8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47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21" y="274654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4654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5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9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0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6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5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0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71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27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0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7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99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75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81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42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74642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9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32ED-40C6-4C75-A358-9AE3D5AFB06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15CE-8DD9-48FF-8919-7340BF11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952"/>
            <a:ext cx="8114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Российской Федерации</a:t>
            </a:r>
            <a:b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  <a:b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медицинская академия непрерывного профессионального образования</a:t>
            </a:r>
            <a:br>
              <a:rPr lang="ru-RU" sz="16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(ФГБОУ ДПО РМАНПО Минздрава России)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15503" y="91450"/>
            <a:ext cx="936104" cy="88704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TextBox 6"/>
          <p:cNvSpPr txBox="1"/>
          <p:nvPr/>
        </p:nvSpPr>
        <p:spPr>
          <a:xfrm>
            <a:off x="661169" y="4119766"/>
            <a:ext cx="76328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Кафедра организации здравоохранения и общественного здоровья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360" y="4725144"/>
            <a:ext cx="8305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Учебный модуль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разработан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заведующим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кафедрой профессором О.Л. </a:t>
            </a:r>
            <a:r>
              <a:rPr lang="ru-RU" sz="1400" dirty="0" err="1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Задворной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_под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руководством ректора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ФГБОУ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ДПО РМАНПО Минздрава России 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член корреспондента РАН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профессора Д.А. Сычева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139" y="5703727"/>
            <a:ext cx="8280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Утвержден  на УМС от 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5145" y="1988840"/>
            <a:ext cx="80648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solidFill>
                  <a:srgbClr val="1F497D"/>
                </a:solidFill>
                <a:latin typeface="Arial заголовки"/>
              </a:rPr>
              <a:t>УЧЕБНЫЙ МОДУЛЬ </a:t>
            </a:r>
          </a:p>
          <a:p>
            <a:pPr>
              <a:spcBef>
                <a:spcPts val="0"/>
              </a:spcBef>
            </a:pPr>
            <a:r>
              <a:rPr lang="ru-RU" sz="2000" b="1" cap="all" dirty="0" smtClean="0">
                <a:solidFill>
                  <a:srgbClr val="1F497D"/>
                </a:solidFill>
                <a:latin typeface="Arial заголовки"/>
              </a:rPr>
              <a:t>ПРОФИЛАКТИКА  </a:t>
            </a:r>
            <a:r>
              <a:rPr lang="ru-RU" sz="2000" b="1" cap="all" dirty="0">
                <a:solidFill>
                  <a:srgbClr val="1F497D"/>
                </a:solidFill>
                <a:latin typeface="Arial заголовки"/>
              </a:rPr>
              <a:t>И БОРЬБА С УГРОЗОЙ РАСПРОСТРАНЕНИЯ НОВОЙ  КОРОНАВИРУСНОЙ  ИНФЕКЦИИ COVID-19  В МЕДИЦИНСКИХ ОРГАНИЗАЦИЯХ, ОКАЗЫВАЮЩИХ МЕДИЦИНСКУЮ ПОМОЩЬ В АМБУЛАТОРНЫХ УСЛОВИЯХ ( НА ДОМУ)</a:t>
            </a:r>
          </a:p>
        </p:txBody>
      </p:sp>
    </p:spTree>
    <p:extLst>
      <p:ext uri="{BB962C8B-B14F-4D97-AF65-F5344CB8AC3E}">
        <p14:creationId xmlns:p14="http://schemas.microsoft.com/office/powerpoint/2010/main" val="307498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1385" y="277816"/>
            <a:ext cx="6787753" cy="5208587"/>
          </a:xfrm>
        </p:spPr>
      </p:pic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2166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2779" y="82551"/>
            <a:ext cx="7741444" cy="6094414"/>
          </a:xfrm>
        </p:spPr>
      </p:pic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870576"/>
            <a:ext cx="167997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3950" y="146050"/>
            <a:ext cx="7712869" cy="5791200"/>
          </a:xfrm>
        </p:spPr>
      </p:pic>
      <p:pic>
        <p:nvPicPr>
          <p:cNvPr id="19459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59438"/>
            <a:ext cx="1897856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3710" y="106365"/>
            <a:ext cx="7354490" cy="5511800"/>
          </a:xfrm>
        </p:spPr>
      </p:pic>
      <p:pic>
        <p:nvPicPr>
          <p:cNvPr id="2048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"/>
            <a:ext cx="7344966" cy="6308725"/>
          </a:xfrm>
        </p:spPr>
      </p:pic>
      <p:pic>
        <p:nvPicPr>
          <p:cNvPr id="2150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6731" y="0"/>
            <a:ext cx="7831931" cy="67325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7663" y="265116"/>
            <a:ext cx="8240316" cy="64531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173038"/>
            <a:ext cx="7543800" cy="65595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2204" y="177803"/>
            <a:ext cx="8382000" cy="65452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3654" y="271467"/>
            <a:ext cx="7970044" cy="62817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404665"/>
            <a:ext cx="8060432" cy="13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>
                <a:solidFill>
                  <a:srgbClr val="0F4C8B"/>
                </a:solidFill>
                <a:latin typeface="Arial заголовки"/>
              </a:rPr>
              <a:t>Структура учебного содержания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496944" cy="4320480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 медицинских организаций и их структурных подразделений, оказывающих медицинскую помощь в амбулаторных условиях, направленных на  профилактику  и борьбу  с угрозой распространения новой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COVID-19.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требования к организации работы   медицинских организаций и их структурных подразделений, оказывающих медицинскую помощь в амбулаторных условиях,   направленных на  профилактику  и борьбу  с угрозой распространения новой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COVID-19 .Правила забора проб биологического материала.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оказания медицинской помощи в амбулаторных условиях (на дому) пациентам с установленным диагнозом новой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 COVID-19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уполномоченного лица медицинской организации при получении положительного результата лабораторного исследования биологического материала на наличие новой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 COVID-19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Обязанности  медицинских  работников  по оказанию  медицинской помощи на дому  пациентам с положительным результатом  теста на COVID-19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 для оказания медицинской помощи пациентам с положительным результатом  теста на COVID-19 на дому. Согласие пациента  на оказание медицинской помощи  в амбулаторных условиях ( на дому) и соблюдение режима  изоляции при лечении. Показания для госпитализации  граждан  с положительным результатом  теста на COVID-19.</a:t>
            </a:r>
          </a:p>
        </p:txBody>
      </p:sp>
    </p:spTree>
    <p:extLst>
      <p:ext uri="{BB962C8B-B14F-4D97-AF65-F5344CB8AC3E}">
        <p14:creationId xmlns:p14="http://schemas.microsoft.com/office/powerpoint/2010/main" val="2671083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7" y="355600"/>
            <a:ext cx="7937897" cy="6350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D8483E-29A9-E044-80CE-98352D99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4"/>
            <a:ext cx="928690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F2CFE2-57AB-3547-AA22-9EC06624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09" y="142857"/>
            <a:ext cx="8653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  ПРИНЦИПЫ  ОКАЗАНИЯ  МЕДИЦИНСКОЙ  ПОМОЩИ В  АМБУЛАТОРНЫХ  УСЛОВИЯХ  ( НА ДОМУ) ПАЦИЕНТАМ  </a:t>
            </a:r>
            <a:r>
              <a:rPr lang="ru-RU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УСТАНОВЛЕННЫМ ДИАГНОЗОМ НОВОЙ КОРОНАВИРУСНОЙ ИНФЕКЦИИ </a:t>
            </a:r>
            <a:r>
              <a:rPr lang="en-US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COVID -</a:t>
            </a:r>
            <a:r>
              <a:rPr lang="ru-RU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8367996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получение положительного результата лабораторного исследования  биоматериала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пациента:</a:t>
            </a: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УПОЛНОМОЧЕННОЕ  ЛИЦО  МЕДИЦИНСКОЙ  ОРГАНИЗАЦИИ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уведомляет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пациента о положительном результате теста на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 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оповещает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положительном результате  теста  руководителя медицинской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организации;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вносит  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учета пациентов с новой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плановые даты для нового забора  биологического материала ( мазки из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ротоглотки)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 11 день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осмотр  работников медицинской организации, контактировавших с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заболевшим пациентом и, в случае, выявления симптомов  ОРВИ, забор  у  них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биоматериала ( мазки из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ротоглотки)  для лабораторного исследования на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новой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 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опрос пациента  с целью  уточнения его состояния;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 медицинского работника, направляемого для оказания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медицинской помощи пациенту,  о положительном результате теста на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 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2071678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85720" y="2357433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85720" y="2857498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5720" y="3571876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4786324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5720" y="4500573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06" y="313121"/>
            <a:ext cx="86079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МЕДИЦИНСКИЕ РАБОТНИКИ, ОКАЗЫВАЮЩИЕ МЕДИЦИНСКУЮ ПОМОЩЬ НА</a:t>
            </a:r>
          </a:p>
          <a:p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ДОМУ ПАЦИЕНТАМ С ПОЛОЖИТЕЛЬНЫМ РЕЗУЛЬТАТОМ  ТЕСТА НА </a:t>
            </a:r>
            <a:r>
              <a:rPr lang="en-US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COVID-19</a:t>
            </a:r>
            <a:endParaRPr lang="ru-RU" sz="1700" b="1" dirty="0">
              <a:solidFill>
                <a:srgbClr val="0F4C8B"/>
              </a:solidFill>
              <a:latin typeface="Arial заголовки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64" y="1357302"/>
            <a:ext cx="823180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использовать  средства  индивидуальной защиты: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очки, одноразовые перчатки, респиратор соответствующего класса защиты,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противочумный костюм 1 типа или одноразовый халат, бахилы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иметь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 медицинских масок в количестве </a:t>
            </a:r>
            <a:r>
              <a:rPr lang="ru-RU" sz="1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20 штук </a:t>
            </a:r>
            <a:r>
              <a:rPr lang="ru-RU" sz="1600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предлагать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их пациенту, прежде чем, приступить к опросу и осмотру;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рекомендовать пациенту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осмотра и опроса  медицинским работником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находиться в медицинской маске;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обрабатывать руки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перчатках дезинфицирующими средствами;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находясь в квартире пациента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снимать средства индивидуальной защиты;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после выхода из квартиры пациента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снять средства индивидуальной защиты,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упаковать их в пакет для медицинских отходов класса В и обеспечить их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транспортировку для утилизации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 завершению оказания медицинской помощи пациенту сообщить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уполномоченному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лицу медицинской организации о лицах, имеющих контакт с пациентом.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92" y="928674"/>
            <a:ext cx="1166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ОБЯЗАНЫ:</a:t>
            </a:r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785926"/>
            <a:ext cx="7572428" cy="78581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42844" y="2643184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42844" y="1428736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2844" y="3143248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5357829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2844" y="3571876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2844" y="3857631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4286256"/>
            <a:ext cx="7500990" cy="85725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42844" y="4357696"/>
            <a:ext cx="285752" cy="21431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На фото – респиратор со степенью защиты FFP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000108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52"/>
            <a:ext cx="9144000" cy="6500858"/>
          </a:xfrm>
        </p:spPr>
      </p:pic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429267"/>
            <a:ext cx="714380" cy="4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"/>
            <a:ext cx="9144000" cy="6765925"/>
          </a:xfrm>
          <a:prstGeom prst="rect">
            <a:avLst/>
          </a:prstGeom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21" y="4429131"/>
            <a:ext cx="1551411" cy="56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95" y="428607"/>
            <a:ext cx="832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МЕДИЦИНСКАЯ ПОМОЩЬ ПАЦИЕНТАМ С ПОЛОЖИТЕЛЬНЫМ РЕЗУЛЬТАТОМ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ТЕСТА НА 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COVID-19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 КОТОРАЯ  МОЖЕТ БЫТЬ ОКАЗАНА НА ДОМУ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7"/>
            <a:ext cx="8358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ПОКАЗАНИЯ: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отсутствуют клинические проявления заболеваний  или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легкое  течение заболевания</a:t>
            </a:r>
            <a:endParaRPr lang="ru-RU" sz="1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температура тела менее 38,5 градусов, частота дыхательных движений менее 30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движений в минуту, насыщение крови кислородом по данным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пульсоксиметрии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(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более 93% , для детей-95% и более)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602" y="2857500"/>
            <a:ext cx="851694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РЕКОМЕНДУЕТСЯ: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назначать лечение пациентам  в соответствии с временными методическими рекомендациями*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 должен быть проинформирован о необходимости вызова врача или бригады скорой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медицинской помощи при ухудшении самочувствия: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температура тела более  38,5 градусов, затрудненное дыхание, одышка, появление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или усиление кашля,  снижение насыщения крови кислородом по данным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пульсоксиметрии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менее  93% .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 должен быть проинформирован о возможных способах обращения за медицинской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000768"/>
            <a:ext cx="86741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РФ. Временные методические  рекомендации «Профилактика, диагностика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лечение  новой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Версия 4 ( 27.03.2020).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785927"/>
            <a:ext cx="7786742" cy="9286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58" y="5929331"/>
            <a:ext cx="650085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142844" y="3143248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2844" y="3643317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5357829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4214819"/>
            <a:ext cx="7500990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/>
        </p:nvSpPr>
        <p:spPr>
          <a:xfrm>
            <a:off x="1000100" y="4286256"/>
            <a:ext cx="7215238" cy="164307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7624" y="285729"/>
            <a:ext cx="69183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Лица, проживающие с пациентом с легким течением заболевания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 помещении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быть проинформированы о рисках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 новой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необходимости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временного проживания в другом месте.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8" y="1785928"/>
            <a:ext cx="79458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Пациент с легким течением заболевания и лица, проживающие с таким пациентом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быть: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проинформированы  о том, что нарушение санитарно-эпидемиологических правил,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повлекшее по неосторожности массовое заболевание, может повлечь привлечение их к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уголовной ответственности, предусмотренной статьей  236 Уголовного кодекса РФ;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обеспечены информационными материалами по вопросам ухода за пациентами,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больными новой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общими рекомендациями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защите от инфекции, передаваемой воздушно-капельным и контактным путем;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принятия решения о дальнейшем оказании медицинской помощи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пациенту в амбулаторных условиях ( на дому)  оформляется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согласие на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оказание медицинской помощи в амбулаторных условиях ( на дому) 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соблюдение режима изоляции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лечении новой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142852"/>
            <a:ext cx="7215238" cy="13573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5720" y="2357433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95244" y="3295648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716" y="142854"/>
            <a:ext cx="545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к основным принципам оказания медицинской помощи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амбулаторных условиях ( на дому) пациентам с установленным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диагнозом новой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Рекомендуемый образец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7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оказание медицинской помощи в амбулаторных условиях ( на дому)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соблюдение режима изоляции при лечении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новой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14554"/>
            <a:ext cx="77867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Я,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(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фамилия, имя , отчество ( при наличии) гражданина)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       »                        г. рождения,    зарегистрированный по адресу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(адрес места жительства гражданина либо законного представителя)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соответствии с частью 2 статьи 222 Федерального закона от 21.11.2011 № 323-ФЗ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Об основах охраны здоровья граждан в РФ» проинформирован (-а) медицинским работником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(полное наименование медицинской организации)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должность, фамилия, имя, отчество (при наличии)     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медицинским работником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положительном результате лабораторного исследования моего биологического материала на новую </a:t>
            </a:r>
            <a:r>
              <a:rPr lang="ru-RU" sz="1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инфекцию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COVID-19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постановке мне  диагноза: заболевание, вызванное новой  </a:t>
            </a:r>
            <a:r>
              <a:rPr lang="ru-RU" sz="1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инфекцией  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85852" y="2428871"/>
            <a:ext cx="685804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1538" y="2857499"/>
            <a:ext cx="28575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71604" y="2857499"/>
            <a:ext cx="92869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42976" y="3000372"/>
            <a:ext cx="6858048" cy="714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42976" y="3857628"/>
            <a:ext cx="721523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0100" y="4286256"/>
            <a:ext cx="450059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0034" y="5657674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27.03.2020 № 246н  О внесении изменений в приказ  Минздрава России от 19.03.2020 № 198 «О временном порядке организации  работы медицинских организаций  в целях реализации мер по профилактике  и снижению рисков распространения новой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Зарегистрирован Минюстом России 27.03.2020.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Рег.номер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57860)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8596" y="5570552"/>
            <a:ext cx="650085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85720" y="1428737"/>
            <a:ext cx="8715436" cy="378621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8357" y="1500177"/>
            <a:ext cx="892564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готовность медицинских организаций к приему и оказанию медицинской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пациентов с симптомами ОРВИ, отбору биологического материала для исследований на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 COVID-19.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Принимают меры по выявлению и оказанию медицинской помощи пациентов с симптомами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ОРВИ, в т.ч. из групп риска.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приоритет оказания ПМСП  пациентам с симптомами ОРВИ на дому,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дополнительным привлечением медицинских работников.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прием через приемно-смотровые боксы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фильтр-боксы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пациентов с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симптомами ОРВИ, схемы дальнейшей маршрутизации пациентов в медицинские организации,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оказывающие медицинскую помощь  в стационарных условиях.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Организуют мониторинг обращений пациентов с симптомами ОРВИ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средне-тяжелые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тяжелые формы), внебольничными пневмониями за медицинской помощью, вызовов скорой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медицинской помощи, учёт количества госпитализированных и выбывших из стационара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лиц, пациентов с ОРВИ и внебольничными пневмониями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0"/>
            <a:ext cx="8248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1135" algn="ctr">
              <a:spcAft>
                <a:spcPts val="1000"/>
              </a:spcAft>
            </a:pPr>
            <a:r>
              <a:rPr lang="ru-RU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Основные задачи  медицинских организаций и их структурных подразделений, оказывающих медицинскую помощь в амбулаторных условиях, направленных на  профилактику  и борьбу  с угрозой распространения новой </a:t>
            </a:r>
            <a:r>
              <a:rPr lang="ru-RU" b="1" dirty="0" err="1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коронавирусной</a:t>
            </a:r>
            <a:r>
              <a:rPr lang="ru-RU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 инфекции COVID-19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429268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Пациенты групп риска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лица  в возрасте старше 60 лет; лица, страдающие хроническими заболеваниями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бронхолегочной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эндокринной систем; беременные женщины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5357826"/>
            <a:ext cx="8072494" cy="10001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8"/>
            <a:ext cx="7929618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осмотра и оценки состояния моего здоровья, в связи с течением заболевания в легкой форме, медицинским работником в доступной для меня  форме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разъяснена возможность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оказания медицинской помощи в амбулаторных условиях ( на дому), после чего я выражаю свое согласие на: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получение медицинской помощи  в амбулаторных условиях ( на дому) по адресу: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соблюдение режима изоляции на период  лечения в указанном выше помещении.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 разъяснено, что я обязан (-а):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покидать указанное помещение, находиться в отдельной, хорошо проветриваемой  комнате;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посещать работу, учебу, магазины, аптеки, иные общественные места и массовые скопления людей, не пользоваться общественным транспортом, не контактировать с третьими лицами;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невозможности избежать кратковременного контакта с третьими лицами в обязательном порядке использовать медицинскую маску;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соблюдать врачебные и санитарные предписания, изложенные в памятках, врученных мне медицинским работником, а также предписания, которые будут выданы мне медицинскими работниками в течение всего срока лечения;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 первых признаках ухудшения самочувствия ( повышение температуры, кашель, затрудненное дыхание( обратиться за медицинской помощью и не допускать самолечения;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сдать пробы для последующего лабораторного контроля при посещении меня медицинским работником на дому.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проинформирована (-а),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 случае нарушения мною режима изоляции я буду госпитализирован (-а)  в медицинское учреждение для обеспечения режима изоляции и дальнейшего лечения в стационарных условиях.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предупрежден ( -а)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нарушение санитарно-эпидемиологических правил, повлекшее по неосторожности массовое заболевание,  может повлечь  привлечение у уголовной ответственности, предусмотренное статьей  236  Уголовного кодекса РФ.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 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57224" y="1714488"/>
            <a:ext cx="721523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43702" y="142853"/>
            <a:ext cx="193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документа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Медицинским  сотрудником  мне предоставлены информационные  материалы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 ухода за пациентом, больным новой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общими рекомендациями по защите от инфекций, передающихся  воздушно-капельным и контактным путем, их содержание мне разъяснено и   полностью  понятно.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6" y="1714488"/>
            <a:ext cx="651492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( фамилия, имя, отчество ( при наличии) гражданина, контактный телефон)</a:t>
            </a: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( подпись)                          (фамилия, имя, отчество ( при наличии)  гражданина или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законного представителя гражданина)</a:t>
            </a: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( подпись)                                  ( фамилия, имя, отчество ( при наличии) медицинского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работника)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«        »    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дата оформления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71538" y="1643050"/>
            <a:ext cx="7072362" cy="714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00166" y="2285993"/>
            <a:ext cx="178595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71604" y="3000372"/>
            <a:ext cx="178595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43306" y="2285993"/>
            <a:ext cx="464347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43306" y="3000372"/>
            <a:ext cx="464347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85984" y="3998916"/>
            <a:ext cx="28575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28926" y="4000505"/>
            <a:ext cx="142876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8596" y="5286393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27.03.2020 № 246н  О внесении изменений в приказ  Минздрава России от 19.03.2020 № 198 «О временном порядке организации  работы медицинских организаций  в целях реализации мер по профилактике  и снижению рисков распространения новой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Зарегистрирован Минюстом России 27.03.2020.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Рег.номер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57860)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8596" y="5214953"/>
            <a:ext cx="650085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72198" y="142853"/>
            <a:ext cx="1935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документа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87" y="214290"/>
            <a:ext cx="80437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ПОКАЗАНИЯ  К  ГОСПИТАЛИЗАЦИИ  ПАЦИЕНТОВ  С ПОЛОЖИТЕЛЬНЫМ</a:t>
            </a:r>
          </a:p>
          <a:p>
            <a:pPr algn="ctr"/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РЕЗУЛЬТАТОМ  ТЕСТА НА </a:t>
            </a:r>
            <a:r>
              <a:rPr lang="en-US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COVID-19</a:t>
            </a:r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 :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 одного из следующих обстоятельств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344" y="1142985"/>
            <a:ext cx="7908575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двух и более  признаков  на фоне  лихорадки – температура тела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38,5 градусов, частота дыхательных движений более  30  движений в минуту,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насыщение крови кислородом по данным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пульсоксиметрии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менее  93% ; 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легкое течение заболевания в случае, если возраст пациента более 65 лет или имеются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симптомы  ОРВИ в сочетании с хронической  сердечной недостаточностью,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сахарным диабетом, заболеваниями дыхательной  системы (бронхиальная астма,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хроническая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обструктивная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болезнь легких), с беременностью;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проживание с лицами, относящимся к группе риска ( лица в возрасте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 65 лет; лица страдающие хроническими заболеваниями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бронхолегочной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эндокринной систем; беременные женщины);невозможность  их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отселения независимо от тяжести течения заболевания у пациента;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легкое течение заболевания у детей  в возрасте менее 3 лет, или наличие у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 в возрасте до 18 лет симптомов ОРВИ  в сочетании с хроническими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заболеваниями ( сердечная недостаточность, сахарный диабет, бронхиальная астма,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врожденные  пороки  сердца и легких, находятся 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иммуносупрессивной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беременность.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4282" y="1214422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14282" y="2214556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14282" y="3357562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14282" y="4572010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4282" y="5786457"/>
            <a:ext cx="285752" cy="21431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57158" y="1500174"/>
            <a:ext cx="8572560" cy="4429156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571615"/>
            <a:ext cx="87440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организацию оперативной связи  с  медицинскими организациями,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оказывающими медицинскую помощь в стационарных условиях, по вопросам оказания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медицинской помощи пациентам с подозрением, либо подтвержденным диагнозом COVID-19,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профильными специалистами медицинских  организаций второго и третьего уровня,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главными внештатными специалистами органов исполнительной власти субъектов РФ.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медицинских работников, оказывающих медицинскую помощь в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амбулаторных условиях,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пульсоксиметрами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Организуют проведение противоэпидемических мероприятий при выявлении подозрения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новую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коронавирусную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инфекцию COVID-19.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Обеспечивают возможность оформления листков нетрудоспособности без посещения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медицинской организации лицам, прибывшим в РФ с территории стран, в которых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зарегистрированы случаи COVID-19, а также проживающим совместно с ними лицам.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Приостанавливают проведение профилактических медицинских осмотров и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диспансеризации.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Рассматривают возможность переноса сроков оказания медицинской помощи в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плановой форме, в том числе, в условиях дневного стационара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50"/>
            <a:ext cx="8463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1135" algn="ctr">
              <a:spcAft>
                <a:spcPts val="1000"/>
              </a:spcAft>
            </a:pPr>
            <a:r>
              <a:rPr lang="ru-RU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Основные задачи  медицинских организаций и их структурных подразделений, оказывающих медицинскую помощь в амбулаторных условиях, направленных на  профилактику  и борьбу  с угрозой распространения новой </a:t>
            </a:r>
            <a:r>
              <a:rPr lang="ru-RU" b="1" dirty="0" err="1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коронавирусной</a:t>
            </a:r>
            <a:r>
              <a:rPr lang="ru-RU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 инфекции COVID-19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/>
        </p:nvSpPr>
        <p:spPr>
          <a:xfrm>
            <a:off x="357158" y="1348803"/>
            <a:ext cx="8358246" cy="514353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348803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.Наличие запаса расходных материалов для отбора проб для проведения лабораторных исследований, дезинфекционных средств и медицинских изделий, включая  средства индивидуальной защиты (шапочка, противочумный (хирургический) халат, респиратор типа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NIOSH-certified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№ 95, EU FFP2 или аналогичные),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пульсоксиметры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.Информирование медицинских работников по вопросам профилактики, диагностики и лечения новой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коронавирусной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инфекции COVID-19, сбора эпидемиологического анамнеза.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Госпитализация пациентов с нетипичным течением ОРВИ и внебольничной пневмонией.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Проведение противоэпидемических мероприятий при выявлении подозрения на новую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коронавирусную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инфекцию COVID-19.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Соблюдение температурного режима, режима проветривания, текущей дезинфекции в медицинской организации, использование работниками медицинской организации средств индивидуальной защиты.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.Проведение обеззараживания воздуха и поверхностей в помещениях с использованием бактерицидных облучателей, других устройств для обеззараживания воздуха и (или) поверхност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ей.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6.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Контроль концентрации дезинфицирующих средств в рабочих растворах. Увеличение кратности дезинфекционных обработок помещений медицинских организаций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797" y="75649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1135" algn="ctr">
              <a:spcAft>
                <a:spcPts val="1000"/>
              </a:spcAft>
            </a:pPr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Основные  требования к организации  работы   медицинских организаций и их структурных подразделений, оказывающих медицинскую помощь в амбулаторных условиях,   направленных на  профилактику  и борьбу  с угрозой распространения новой </a:t>
            </a:r>
            <a:r>
              <a:rPr lang="ru-RU" sz="1700" b="1" dirty="0" err="1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коронавирусной</a:t>
            </a:r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 инфекции COVID-19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85720" y="1285863"/>
            <a:ext cx="8572560" cy="492922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968" y="1428737"/>
            <a:ext cx="90823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.Передача биологического материала от пациентов (мазки 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ротоглотки) при подозрении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новую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коронавирусную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инфекцию COVID-19 в лаборатории медицинских организаций,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имеющих эпидемиологическое заключение на работу с III и IV группами патогенности,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оформлением Акта приема-передачи.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.Указание медицинскими работниками в бланке направления на лабораторное исследование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диагноза "пневмония" при направлении биологического материала пациентов с внебольничной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пневмонией для диагностики новой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инфекции COVID-19.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.Системная работа  по информированию населения о рисках новой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инфекции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COVID-19, мерах индивидуальной профилактики, обращая особое внимание на необходимость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своевременного обращения за медицинской помощью при появлении первых симптомов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респираторных заболеваний.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.Оказание медицинской помощи пациентам с ОРВИ в амбулаторных условиях, 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преимущественно на дому.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.Актуализация сведений о лицах в возрасте старше 60 лет, а также лицах, страдающих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хроническими заболеваниями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бронхолегочной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эндокринной систем,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беременных женщинах, проживающих  на территории обслуживания медицинской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968" y="214290"/>
            <a:ext cx="8729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1135" algn="ctr">
              <a:spcAft>
                <a:spcPts val="1000"/>
              </a:spcAft>
            </a:pPr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Основные  требования к организации  работы   медицинских организаций и их структурных подразделений, оказывающих медицинскую помощь в амбулаторных условиях,   направленных на  профилактику  и борьбу  с угрозой распространения новой </a:t>
            </a:r>
            <a:r>
              <a:rPr lang="ru-RU" sz="1700" b="1" dirty="0" err="1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коронавирусной</a:t>
            </a:r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 инфекции COVID-19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57158" y="1329102"/>
            <a:ext cx="8501122" cy="47149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169" y="1340768"/>
            <a:ext cx="873905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.Возможность дистанционной выписки лекарственных препаратов, доставки их на 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Медицинское наблюдение (ежедневная термометрия, опрос гражданина медицинским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работником, в том числе  по телефону, на предмет наличия симптомов ОРВИ) граждан,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вернувшихся из стран, в которых зарегистрированы случаи новой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инфекции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COVID-19, на период не менее 14 календарных дней с момента их возвращения, а также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проживающих совместно с ними лиц.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Передача сводной статистической информации о результатах медицинского наблюдения в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территориальное управление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Роспотребнадзора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появлении подозрения на заболевание новой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инфекцией COVID-19,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их немедленную изоляцию и госпитализацию в специально созданные для данного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контингента пациентов медицинские организации, оказывающие медицинскую помощь в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стационарных условиях.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.Обеспечить  возможность оформления листков нетрудоспособности без посещения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медицинской организации  лицам, прибывшим в РФ из стран, в которых зарегистрированы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случаи заболевания новой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инфекцией COVID-19, а также проживающим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 с ними лицам.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9" y="0"/>
            <a:ext cx="87390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1135" algn="ctr">
              <a:spcAft>
                <a:spcPts val="1000"/>
              </a:spcAft>
            </a:pPr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Основные  требования к организации  работы   медицинских организаций и их структурных подразделений, оказывающих медицинскую помощь в амбулаторных условиях,   направленных на  профилактику  и борьбу  с угрозой распространения новой </a:t>
            </a:r>
            <a:r>
              <a:rPr lang="ru-RU" sz="1700" b="1" dirty="0" err="1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коронавирусной</a:t>
            </a:r>
            <a:r>
              <a:rPr lang="ru-RU" sz="1700" b="1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 инфекции COVID-19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857224" y="357166"/>
            <a:ext cx="7286676" cy="3286148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704" y="0"/>
            <a:ext cx="8559403" cy="6858000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медицинской организации,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был выявлен пациент,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организует сбор биологического материала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(мазок из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ротоглотки) у всех медицинских работников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лиц, находившихся с ним в контакте,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направляет их для проведения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соответствующего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</a:rPr>
              <a:t>                                                </a:t>
            </a:r>
            <a:r>
              <a:rPr lang="ru-RU" b="1" dirty="0"/>
              <a:t>                                                           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ВРЕМЕННЫЕ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«ПРОФИЛАКТИКА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ДИАГНОСТИКА И ЛЕЧЕНИЕ 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НОВОЙ КОРОНАВИРУСНОЙ ИНФЕКЦИИ (COVID-19)» 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Минздрав России.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Версия 4 (27.03.2020</a:t>
            </a:r>
            <a:r>
              <a:rPr lang="ru-RU" sz="2400" i="1" dirty="0"/>
              <a:t>)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3200" i="1" dirty="0">
                <a:solidFill>
                  <a:srgbClr val="C00000"/>
                </a:solidFill>
              </a:rPr>
              <a:t>                        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3200" i="1" dirty="0">
                <a:solidFill>
                  <a:srgbClr val="C00000"/>
                </a:solidFill>
              </a:rPr>
              <a:t> 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F4C8B"/>
                </a:solidFill>
                <a:latin typeface="Arial заголовки"/>
              </a:rPr>
              <a:t>Для обеспечения проведения диагностических мероприятий необходимо знать</a:t>
            </a:r>
            <a:r>
              <a:rPr lang="ru-RU" sz="2800" dirty="0" smtClean="0">
                <a:solidFill>
                  <a:srgbClr val="0F4C8B"/>
                </a:solidFill>
                <a:latin typeface="Arial заголовки"/>
              </a:rPr>
              <a:t>!</a:t>
            </a:r>
            <a:endParaRPr lang="ru-RU" sz="2800" dirty="0">
              <a:solidFill>
                <a:srgbClr val="0F4C8B"/>
              </a:solidFill>
              <a:latin typeface="Arial заголовки"/>
            </a:endParaRPr>
          </a:p>
        </p:txBody>
      </p:sp>
      <p:pic>
        <p:nvPicPr>
          <p:cNvPr id="23555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9632" y="1484784"/>
            <a:ext cx="6480720" cy="47893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2709</Words>
  <Application>Microsoft Office PowerPoint</Application>
  <PresentationFormat>Экран (4:3)</PresentationFormat>
  <Paragraphs>272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Arial заголовки</vt:lpstr>
      <vt:lpstr>Calibri</vt:lpstr>
      <vt:lpstr>Tahoma</vt:lpstr>
      <vt:lpstr>Times New Roman</vt:lpstr>
      <vt:lpstr>Тема Office</vt:lpstr>
      <vt:lpstr>1_Тема Office</vt:lpstr>
      <vt:lpstr>2_Тема Office</vt:lpstr>
      <vt:lpstr>Презентация PowerPoint</vt:lpstr>
      <vt:lpstr>Структура учебного содержания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обеспечения проведения диагностических мероприятий необходимо знать!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Mariya_AF</cp:lastModifiedBy>
  <cp:revision>86</cp:revision>
  <dcterms:created xsi:type="dcterms:W3CDTF">2020-03-28T13:50:09Z</dcterms:created>
  <dcterms:modified xsi:type="dcterms:W3CDTF">2020-04-14T14:07:43Z</dcterms:modified>
</cp:coreProperties>
</file>