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45" r:id="rId4"/>
    <p:sldId id="346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87" r:id="rId13"/>
    <p:sldId id="288" r:id="rId14"/>
    <p:sldId id="289" r:id="rId15"/>
    <p:sldId id="276" r:id="rId16"/>
    <p:sldId id="292" r:id="rId17"/>
    <p:sldId id="293" r:id="rId18"/>
    <p:sldId id="295" r:id="rId19"/>
    <p:sldId id="296" r:id="rId20"/>
    <p:sldId id="297" r:id="rId21"/>
    <p:sldId id="304" r:id="rId22"/>
    <p:sldId id="305" r:id="rId23"/>
    <p:sldId id="310" r:id="rId24"/>
    <p:sldId id="306" r:id="rId25"/>
    <p:sldId id="307" r:id="rId26"/>
    <p:sldId id="319" r:id="rId27"/>
    <p:sldId id="317" r:id="rId28"/>
    <p:sldId id="329" r:id="rId29"/>
    <p:sldId id="320" r:id="rId30"/>
    <p:sldId id="325" r:id="rId31"/>
    <p:sldId id="322" r:id="rId32"/>
    <p:sldId id="323" r:id="rId33"/>
    <p:sldId id="326" r:id="rId34"/>
    <p:sldId id="327" r:id="rId35"/>
    <p:sldId id="344" r:id="rId36"/>
    <p:sldId id="343" r:id="rId37"/>
    <p:sldId id="333" r:id="rId38"/>
    <p:sldId id="334" r:id="rId39"/>
    <p:sldId id="335" r:id="rId40"/>
    <p:sldId id="336" r:id="rId41"/>
    <p:sldId id="33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3" y="1600206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25" y="1600206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8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38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2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70" y="273055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1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71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21" y="274654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4654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4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09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9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2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6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5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9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29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9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7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98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29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80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42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74642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27A0-B080-45DA-A77C-9C522F01FF0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F27E-98D5-44B3-8DCC-457F5AE58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______Microsoft_PowerPoint1.sldx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952"/>
            <a:ext cx="8114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Российской Федерации</a:t>
            </a:r>
            <a:b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  <a:br>
              <a:rPr lang="ru-RU" sz="16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медицинская академия непрерывного профессионального образования</a:t>
            </a:r>
            <a:br>
              <a:rPr lang="ru-RU" sz="16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(ФГБОУ ДПО РМАНПО Минздрава России)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15503" y="91450"/>
            <a:ext cx="936104" cy="88704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TextBox 6"/>
          <p:cNvSpPr txBox="1"/>
          <p:nvPr/>
        </p:nvSpPr>
        <p:spPr>
          <a:xfrm>
            <a:off x="661170" y="3933839"/>
            <a:ext cx="76328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Кафедра организации здравоохранения и общественного здоровья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360" y="4638734"/>
            <a:ext cx="8305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Учебный модуль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разработан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заведующим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кафедрой профессором О.Л. </a:t>
            </a:r>
            <a:r>
              <a:rPr lang="ru-RU" sz="1400" dirty="0" err="1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Задворной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_под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руководством ректора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ФГБОУ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ДПО РМАНПО Минздрава России 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член корреспондента РАН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профессора Д.А. Сычева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404" y="5534450"/>
            <a:ext cx="8280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Утвержден  на УМС от 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5" y="2127379"/>
            <a:ext cx="8064896" cy="1535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>
                <a:solidFill>
                  <a:srgbClr val="1F497D"/>
                </a:solidFill>
                <a:latin typeface="Arial заголовки"/>
              </a:rPr>
              <a:t>УЧЕБНЫЙ МОДУЛЬ </a:t>
            </a:r>
          </a:p>
          <a:p>
            <a:pPr>
              <a:spcBef>
                <a:spcPts val="0"/>
              </a:spcBef>
            </a:pPr>
            <a:r>
              <a:rPr lang="ru-RU" sz="2700" b="1" cap="all" dirty="0">
                <a:solidFill>
                  <a:srgbClr val="1F497D"/>
                </a:solidFill>
                <a:latin typeface="Arial заголовки"/>
              </a:rPr>
              <a:t>Организация работы медицинской организации, оказывающей медицинскую помощь </a:t>
            </a:r>
            <a:r>
              <a:rPr lang="ru-RU" sz="2700" b="1" cap="all" dirty="0" smtClean="0">
                <a:solidFill>
                  <a:srgbClr val="1F497D"/>
                </a:solidFill>
                <a:latin typeface="Arial заголовки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700" b="1" cap="all" dirty="0" smtClean="0">
                <a:solidFill>
                  <a:srgbClr val="1F497D"/>
                </a:solidFill>
                <a:latin typeface="Arial заголовки"/>
              </a:rPr>
              <a:t>в </a:t>
            </a:r>
            <a:r>
              <a:rPr lang="ru-RU" sz="2700" b="1" cap="all" dirty="0">
                <a:solidFill>
                  <a:srgbClr val="1F497D"/>
                </a:solidFill>
                <a:latin typeface="Arial заголовки"/>
              </a:rPr>
              <a:t>амбулаторных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223701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05516"/>
              </p:ext>
            </p:extLst>
          </p:nvPr>
        </p:nvGraphicFramePr>
        <p:xfrm>
          <a:off x="500034" y="1357298"/>
          <a:ext cx="821537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Лёгкое течение: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</a:t>
                      </a:r>
                      <a:r>
                        <a:rPr lang="ru-RU" sz="1600" b="1" u="sng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симтомы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ОРВИ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изоляция на дому на 14 дней,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•взятие биоматериала (мазок из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носо-и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ротоглотки) ( 1,3,11 день  -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Cito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!,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•контроль результатов мазка через день после забора,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•назначение лечения,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•оформление листка нетрудоспособности на 14 дней (при появлении симптомов на 1-14й день изоляции оформление нового листка нетрудоспособности с 15-го дня на весь период заболевания)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Тактика: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симптомов ОРВИ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•взятие биоматериала (мазок из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носа-и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ротоглотки) (в 1-й день мазок берётся в аэропорту или ином транспортном узле, на 11 день обращения врачом поликлиники) (у тех, кто прибыл из стран, в которых зарегистрированы случаи заболевания COVID-19),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•выдача листка нетрудоспособности на 14 дней,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•изоляция на дому на 14 дней 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Тяжёлое течение: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•при выраженной интоксикации,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•декомпенсации по основному заболеванию,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•при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SPo2≤90 %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•при температуре тела &gt;38 C</a:t>
                      </a:r>
                    </a:p>
                    <a:p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Госпитализация специализированной выездной бригадой скорой медицинской помощи</a:t>
                      </a:r>
                      <a:endParaRPr lang="ru-RU" sz="1600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 обязан проинформировать  пациента о нижеследующем: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•Необходимости находиться дома и запрете покидать дом.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 случае появления симптомов ОРВИ или других заболеваний незамедлительного вызова врача. 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3"/>
            <a:ext cx="857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 МЕДИЦИНСКИХ РАБОТНИКОВ, ОКАЗЫВАЮЩИХ МЕДИЦИНСКУЮ ПОМОЩЬ В АМБУЛАТОРНЫХ УСЛОВИЯХ, В ТОМ ЧИСЛЕ НА ДОМУ, ПАЦИЕНТАМ С ОСТРЫМИ РЕСПИРАТОРНЫМИ ВИРУСНЫМИ ИНФЕКЦИЯМИ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8579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 вернулся в течение последних 14 дней из стран, в которых зарегистрированы случаи новой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инфекции COVID-19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40335"/>
              </p:ext>
            </p:extLst>
          </p:nvPr>
        </p:nvGraphicFramePr>
        <p:xfrm>
          <a:off x="500034" y="1357298"/>
          <a:ext cx="821537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Лёгкое течение: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</a:t>
                      </a:r>
                      <a:r>
                        <a:rPr lang="ru-RU" sz="1600" b="1" u="sng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симтомы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ОРВИ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изоляция на дому на 14 дней,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взятие биоматериала (мазок из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носо-и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ротоглотки) (в 1,3,11 день обращения),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результатов мазка через день,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лечения,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 листка нетрудоспособности на 14 дней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Тактика: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симптомов ОРВИ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•выдача листка нетрудоспособности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14 дней,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•изоляция на дому на 14 дней 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Тяжёлое течение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•декомпенсации по основному заболеванию,</a:t>
                      </a:r>
                    </a:p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•SPo2≤90 %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•температура тела &gt;38,5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•выраженная интоксикация</a:t>
                      </a:r>
                    </a:p>
                    <a:p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Госпитализация  специализированной выездной бригадой скорой медицинской помощи</a:t>
                      </a:r>
                      <a:endParaRPr lang="ru-RU" sz="1600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 обязан проинформировать  пациента о нижеследующем: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•Необходимости находиться дома и запрете покидать дом.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 случае появления симптомов ОРВИ или других заболеваний незамедлительного вызова врача. 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3"/>
            <a:ext cx="857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 МЕДИЦИНСКИХ РАБОТНИКОВ, ОКАЗЫВАЮЩИХ МЕДИЦИНСКУЮ ПОМОЩЬ В АМБУЛАТОРНЫХ УСЛОВИЯХ, В ТОМ ЧИСЛЕ НА ДОМУ, ПАЦИЕНТАМ С ОСТРЫМИ РЕСПИРАТОРНЫМИ ВИРУСНЫМИ ИНФЕКЦИЯМИ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794"/>
            <a:ext cx="9144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Контактный:  с лицом ,вернувшимся с территории, где зарегистрированы случаи COVID-19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(вернувшийся с респираторными симптомами, без подтверждённой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инфекции)(II)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88401"/>
              </p:ext>
            </p:extLst>
          </p:nvPr>
        </p:nvGraphicFramePr>
        <p:xfrm>
          <a:off x="500034" y="1357299"/>
          <a:ext cx="8215370" cy="474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45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Лёгкое течение: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</a:t>
                      </a:r>
                      <a:r>
                        <a:rPr lang="ru-RU" sz="1600" b="1" u="sng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симтомы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ОРВИ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•взятие биоматериала,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(мазок из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носа-и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ротоглотки) ( 1,11 день обращения),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•лечение на дому,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•назначение лечения,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•оформление листка нетрудоспособности на 14 дней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Тактика: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симптомов ОРВИ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 обязан проинформировать  пациента о нижеследующем: </a:t>
                      </a: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Необходимости находиться дома и запрете покидать дом.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 случае появления симптомов ОРВИ или других заболеваний незамедлительного вызова врача. 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Тяжёлое течение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декомпенсации по основному заболеванию,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•при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SPo2≤90 %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de-DE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•при температуре тела &gt;38,5 C,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•при выраженной интоксикации</a:t>
                      </a: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Госпитализация  специализированной выездной бригадой скорой медицинской помощи</a:t>
                      </a:r>
                      <a:endParaRPr lang="ru-RU" sz="1600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3"/>
            <a:ext cx="857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 МЕДИЦИНСКИХ РАБОТНИКОВ, ОКАЗЫВАЮЩИХ МЕДИЦИНСКУЮ ПОМОЩЬ В АМБУЛАТОРНЫХ УСЛОВИЯХ, В ТОМ ЧИСЛЕ НА ДОМУ, ПАЦИЕНТАМ С ОСТРЫМИ РЕСПИРАТОРНЫМИ ВИРУСНЫМИ ИНФЕКЦИЯМИ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риска: лица старше 60 лет; лица от 25 до 60 лет, при наличии хронических заболеваний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бронхолёгочной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эндокринной системы; беременные женщины (III)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114" y="1988840"/>
            <a:ext cx="80648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Неконтактный» пациент(не входит в группы I,II,III)</a:t>
            </a:r>
          </a:p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•лечение на дому или в стационаре,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•назначение лечения,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•оформление листка нетрудоспособности на 14 дней,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•по решению врача взятие биоматериала (мазок из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носо-и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ротоглотки на 1-й день обращения)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57167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 МЕДИЦИНСКИХ РАБОТНИКОВ, ОКАЗЫВАЮЩИХ МЕДИЦИНСКУЮ ПОМОЩЬ В АМБУЛАТОРНЫХ УСЛОВИЯХ, В ТОМ ЧИСЛЕ НА ДОМУ, ПАЦИЕНТАМ С ОСТРЫМИ РЕСПИРАТОРНЫМИ ВИРУСНЫМИ ИНФЕКЦИЯМИ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66762"/>
              </p:ext>
            </p:extLst>
          </p:nvPr>
        </p:nvGraphicFramePr>
        <p:xfrm>
          <a:off x="500034" y="1643050"/>
          <a:ext cx="821537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2160">
                <a:tc rowSpan="2">
                  <a:txBody>
                    <a:bodyPr/>
                    <a:lstStyle/>
                    <a:p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</a:t>
                      </a:r>
                      <a:r>
                        <a:rPr lang="ru-RU" sz="1600" b="1" u="sng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симтомы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ОРВИ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изоляция на дому на 14 дней,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взятие биоматериала (мазок из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носа-и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ротоглотки) (1 день),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взятия мазка через 1 день,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лечения,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выдача листка нетрудоспособности на 14 дней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Тактика: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симптомов ОРВИ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•изоляция на дому на 14 дней, 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выдача листка нетрудоспособности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14 дней,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4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 обязан проинформировать  пациента о нижеследующем: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•При посещении пациенту даются разъяснения о том, что он обязан находиться дома и ему запрещается покидать его.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•В случае появления симптомов ОРВИ или других заболеваний пациент вызывает врача на дом.</a:t>
                      </a: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3"/>
            <a:ext cx="857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ДЕЙСТВИЙ МЕДИЦИНСКИХ РАБОТНИКОВ, ОКАЗЫВАЮЩИХ МЕДИЦИНСКУЮ ПОМОЩЬ В АМБУЛАТОРНЫХ УСЛОВИЯХ, В ТОМ ЧИСЛЕ НА ДОМУ, ПАЦИЕНТАМ С ОСТРЫМИ РЕСПИРАТОРНЫМИ ВИРУСНЫМИ ИНФЕКЦИЯМИ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5"/>
            <a:ext cx="9072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патронаж выездными  бригадами скорой медицинской помощи к пациентам, прибывшим  из стран, в которых зарегистрированы случаи новой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инфекции COVID-19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01754"/>
              </p:ext>
            </p:extLst>
          </p:nvPr>
        </p:nvGraphicFramePr>
        <p:xfrm>
          <a:off x="571472" y="1000111"/>
          <a:ext cx="7858180" cy="534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1.При получении положительного результата лабораторных исследований на COVID-19 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уполномоченное лицо медицинской организации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2.Медицинские работники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оказывающие медицинскую помощь на дому обязаны:</a:t>
                      </a:r>
                      <a:endParaRPr lang="ru-RU" sz="1700" b="1" i="0" u="sng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77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Уведомляет пациента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результате теста на COVID-19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Оповещает администрацию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медицинской организации о результате теста на COVID-19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Вносит плановые даты на повторный забор биоматериала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Организовывает осмотр работников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медицинской организации, контактировавших с заболевшим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 опрос пациента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целью уточнения его состояния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Информирует медработника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состоянии пациента, которому будет оказана медпомощь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Использовать средства индивидуальной защиты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Иметь запас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медицинских масок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Обрабатывать руки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перчатках дезинфицирующим средством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 выхода из квартиры пациента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снять средства индивидуальной защиты, упаковать их в пакет для медицинских отходов класса B и обеспечить их дальнейшую транспортировку для утилизации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Сообщать о лицах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имеющих контакт с пациентом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142853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ОКАЗАНИЯ МЕДИЦИНСКОЙ ПОМОЩИ  В АМБУЛАТОРНЫХ УСЛОВИЯХ ПАЦИЕНТАМ С УСТАНОВЛЕННЫМ ДИАГНОЗОМ COVID-19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28915"/>
              </p:ext>
            </p:extLst>
          </p:nvPr>
        </p:nvGraphicFramePr>
        <p:xfrm>
          <a:off x="357158" y="785797"/>
          <a:ext cx="842968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4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3.Медицинская помощь пациенту с положительным результатом теста на COVID-19 </a:t>
                      </a:r>
                      <a:r>
                        <a:rPr lang="ru-RU" sz="1600" b="1" i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может оказываться на дому в случае отсутствия клинических проявлений заболеваний или легком течении заболевания</a:t>
                      </a:r>
                    </a:p>
                    <a:p>
                      <a:pPr algn="ctr"/>
                      <a:r>
                        <a:rPr lang="de-DE" sz="1700" b="1" i="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 &lt; 38,5℃ </a:t>
                      </a:r>
                    </a:p>
                    <a:p>
                      <a:pPr algn="ctr"/>
                      <a:r>
                        <a:rPr lang="ru-RU" sz="1700" b="1" i="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ЧДД&lt; 30 движений в минуту, </a:t>
                      </a:r>
                    </a:p>
                    <a:p>
                      <a:pPr algn="ctr"/>
                      <a:r>
                        <a:rPr lang="ru-RU" sz="1700" b="1" i="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SPo2 &gt; 93%, для детей –95%и более </a:t>
                      </a:r>
                    </a:p>
                    <a:p>
                      <a:endParaRPr lang="ru-RU" sz="17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Лечение в соответствии с временными методическими рекомендациями «Профилактика, диагностика и лечение новой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коронавируснойинфекции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(COVID-19)»</a:t>
                      </a:r>
                    </a:p>
                    <a:p>
                      <a:r>
                        <a:rPr lang="ru-RU" sz="17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3.2.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Информирование </a:t>
                      </a:r>
                      <a:r>
                        <a:rPr lang="ru-RU" sz="1600" b="1" i="1" u="non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необходимости вызова врача или бригады скорой медицинской помощи  при ухудшении самочувствия</a:t>
                      </a:r>
                    </a:p>
                    <a:p>
                      <a:pPr algn="ctr"/>
                      <a:r>
                        <a:rPr lang="ru-RU" sz="1700" b="1" i="0" u="sng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&gt; 38,5℃, появление </a:t>
                      </a:r>
                    </a:p>
                    <a:p>
                      <a:pPr algn="ctr"/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затрудненного дыхания, </a:t>
                      </a:r>
                    </a:p>
                    <a:p>
                      <a:pPr algn="ctr"/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одышки, появление</a:t>
                      </a:r>
                    </a:p>
                    <a:p>
                      <a:pPr algn="ctr"/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усиление кашля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3.3.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проживающие с пациентом с легким течением заболевания в одном помещении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должны быть проинформированы о рисках COVID-19 и необходимости временного проживания в другом месте</a:t>
                      </a:r>
                    </a:p>
                    <a:p>
                      <a:r>
                        <a:rPr lang="ru-RU" sz="17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3.4.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Пациент с легким течением заболевания и проживающие с ним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 информируются о недопустимости нарушения режима изоляции –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их к уголовной ответственности, предусмотренной статьей 236 УК РФ</a:t>
                      </a:r>
                    </a:p>
                    <a:p>
                      <a:r>
                        <a:rPr lang="ru-RU" sz="17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3.5.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Пациент с легким течением заболевания и проживающие с ним лица,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обеспечиваются информационными материалами по вопросам ухода за пациентами с COVID-19 и общими рекомендациями по защите от инфекций,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передающихся воздушно-капельным и контактным путем</a:t>
                      </a:r>
                    </a:p>
                    <a:p>
                      <a:r>
                        <a:rPr lang="ru-RU" sz="17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3.6.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случае дальнейшего оказания медицинской помощи пациенту в амбулаторных условиях (на дому)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оформляется согласие на оказание медицинской помощи в амбулаторных условиях (на дому) и соблюдение режима изоляции при лечении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142853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ОКАЗАНИЯ МЕДИЦИНСКОЙ ПОМОЩИ  В АМБУЛАТОРНЫХ УСЛОВИЯХ ПАЦИЕНТАМ С УСТАНОВЛЕННЫМ ДИАГНОЗОМ COVID-19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285992"/>
            <a:ext cx="3528392" cy="998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224856"/>
            <a:ext cx="2664296" cy="11430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28131"/>
              </p:ext>
            </p:extLst>
          </p:nvPr>
        </p:nvGraphicFramePr>
        <p:xfrm>
          <a:off x="357158" y="785795"/>
          <a:ext cx="8429684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Пациент  с положительным результатом теста на COVID-19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подлежит госпитализации при наличии одного из следующих обстоятельств:</a:t>
                      </a:r>
                    </a:p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совокупности двух и более признаков на фоне лихорадки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температура тела более 38,5°С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ЧДД 30 и более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насыщение крови кислородом по данным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пульсоксиметрии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SpCh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менее 93%</a:t>
                      </a:r>
                    </a:p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легком течении заболевания в случае: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&gt;65 лет или имеются симптомы острых респираторных вирусных инфекций в сочетании с ХСН, СД, заболеванием дыхательной системы (БА, ХОБЛ)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беременностью</a:t>
                      </a:r>
                    </a:p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совместном проживании с лицами, относящихся к группам риска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 &gt;65 лет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лица, страдающие хроническими заболеваниями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бронхолегочной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сердечно-сосудистой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эндокринной систем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беременные женщины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невозможности их отселения независимо от тяжести течения заболевания у пациента</a:t>
                      </a:r>
                    </a:p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легком течении </a:t>
                      </a:r>
                      <a:r>
                        <a:rPr lang="ru-RU" sz="1600" b="1" i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заболевания у детей в возрасте менее 3 лет или наличии у детей в возрасте до 18 лет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симптомов острых респираторных вирусных инфекций в сочетании с хроническими заболеваниями: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-сердечной недостаточностью, СД, БА, врожденными пороками сердца и легких, находящихся на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иммуносупрессивной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терапии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-беременности </a:t>
                      </a:r>
                    </a:p>
                    <a:p>
                      <a:r>
                        <a:rPr lang="ru-RU" sz="17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Медицинская организация, в которой наблюдается ребенок с положительным результатом теста на COVID-19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отсутствием клинических проявлений заболеваний,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обеспечивает: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•ежедневный опрос участковой медицинской сестрой (по телефону) о состоянии пациента не менее 2-х раз в день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•патронаж врача-педиатра участкового не реже 1 раза в 5 дней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142853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ОКАЗАНИЯ МЕДИЦИНСКОЙ ПОМОЩИ  В АМБУЛАТОРНЫХ УСЛОВИЯХ ПАЦИЕНТАМ С УСТАНОВЛЕННЫМ ДИАГНОЗОМ COVID-19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285993"/>
            <a:ext cx="3786214" cy="100013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3571876"/>
            <a:ext cx="3857652" cy="1143008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214950"/>
            <a:ext cx="3857652" cy="121444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24241"/>
              </p:ext>
            </p:extLst>
          </p:nvPr>
        </p:nvGraphicFramePr>
        <p:xfrm>
          <a:off x="357158" y="785797"/>
          <a:ext cx="8429684" cy="578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477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Медицинская организация, в которой наблюдается ребенок с положительным результатом теста на COVID-19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7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легким течением заболевания</a:t>
                      </a:r>
                      <a:r>
                        <a:rPr lang="ru-RU" sz="17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обеспечивает: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•Ежедневный опрос участковой медицинской сестрой (по телефону) о состоянии пациента не менее 2-х раз в день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•Патронаж врача-педиатра участкового (фельдшера) с учетом состояния ребенка не реже 1 раза в 2 дня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7.Законный представитель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обеспечивающий уход за  ребенком, которому оказывается медицинская помощь на дому, </a:t>
                      </a:r>
                      <a:r>
                        <a:rPr lang="ru-RU" sz="17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должен быть проинформирован: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•О рисках заболевания новой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инфекцией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•Необходимости соблюдения рекомендаций по защите от инфекций, передающихся воздушно-капельным и контактным путем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•Особенностям ухода за пациентами больными указанной инфекцией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•Иметь информацию, что нарушение режима изоляции может повлечь привлечение их к уголовной ответственности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142853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ОКАЗАНИЯ МЕДИЦИНСКОЙ ПОМОЩИ  В АМБУЛАТОРНЫХ УСЛОВИЯХ ПАЦИЕНТАМ С УСТАНОВЛЕННЫМ ДИАГНОЗОМ COVID-19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89486"/>
              </p:ext>
            </p:extLst>
          </p:nvPr>
        </p:nvGraphicFramePr>
        <p:xfrm>
          <a:off x="357158" y="785797"/>
          <a:ext cx="8429684" cy="578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Изолировать пациента по месту выявления, прекратить прием пациентов, закрыть кабинет/палату, окна и двери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Надеть СИЗ (медицинскую маску, халат одноразовый, шапочку, перчатки, бахилы), а также предложить пациенту надеть медицинскую маску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Включить бактерицидный облучатель или другое устройство для обеззараживания воздуха и (или) поверхностей для дезинфекции воздушной среды помещения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  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Врач, выявивший пациента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Немедленно!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Врач, средний медицинский  персонал, выявивший пациента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</a:t>
                      </a:r>
                      <a:r>
                        <a:rPr lang="ru-RU" sz="18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Врач, средний медицинский персонал, выявивший пациента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</a:t>
                      </a:r>
                      <a:r>
                        <a:rPr lang="ru-RU" sz="18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Немедленно!</a:t>
                      </a:r>
                      <a:endParaRPr lang="ru-RU" sz="1800" b="1" i="0" u="sng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142852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 ДЕЙСТВИЙ  МЕДИЦИНСКИХ  РАБОТНИКОВ, ОКАЗЫВАЮЩИХ МЕДИЦИНСКУЮ ПОМОЩЬ ПРИ ВЫЯВЛЕНИИ  ПАЦИЕНТА С НОВОЙ КОРОНАВИРУСЕОЙ ИНФЕКЦИЕЙ</a:t>
            </a:r>
          </a:p>
        </p:txBody>
      </p:sp>
      <p:pic>
        <p:nvPicPr>
          <p:cNvPr id="5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3"/>
            <a:ext cx="571504" cy="571504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428628" cy="428628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6"/>
            <a:ext cx="571504" cy="571504"/>
          </a:xfrm>
          <a:prstGeom prst="rect">
            <a:avLst/>
          </a:prstGeom>
          <a:noFill/>
        </p:spPr>
      </p:pic>
      <p:pic>
        <p:nvPicPr>
          <p:cNvPr id="13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404665"/>
            <a:ext cx="8060432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>
                <a:solidFill>
                  <a:srgbClr val="0F4C8B"/>
                </a:solidFill>
                <a:latin typeface="Arial заголовки"/>
              </a:rPr>
              <a:t>Структура учебного содержания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8754" y="141277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готовности медицинских организаций, оказывающих медицинскую помощь в амбулаторных условиях и условиях дневного стационара к приему пациентов с симптомами ОРВИ и оказанию им медицинской помощи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медицинских работников, оказывающих медицинскую помощь в амбулаторных условиях, в том числе на дому, пациентам с острыми респираторными вирусными инфекциями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Принципы оказания медицинской помощи  в амбулаторных условиях пациентам с установленным диагнозом  COVID-19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медицинских работников, оказывающих медицинскую помощь в амбулаторных условиях, при выявлении пациента с новой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инфекцией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Протокол  мероприятий  по  недопущению  внутрибольничного распространения новой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инфекции COVID-19  и проведению первичных противоэпидемических мероприятий в медицинской организации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Временный  стандарт  оснащения  медицинской организации  для  лечения  пациентов с COVID-19.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Дезинфекционные мероприятия. Использование  средств  индивидуальной защиты  и  их утилизация</a:t>
            </a:r>
          </a:p>
        </p:txBody>
      </p:sp>
    </p:spTree>
    <p:extLst>
      <p:ext uri="{BB962C8B-B14F-4D97-AF65-F5344CB8AC3E}">
        <p14:creationId xmlns:p14="http://schemas.microsoft.com/office/powerpoint/2010/main" val="294058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53553"/>
              </p:ext>
            </p:extLst>
          </p:nvPr>
        </p:nvGraphicFramePr>
        <p:xfrm>
          <a:off x="357158" y="785796"/>
          <a:ext cx="8501122" cy="585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79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Информировать о выявлении пациента в соответствии с утвержденной руководителем медицинской организации схемой оповещения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Уточнить клинико-эпидемиологические данные: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и сроки пребывания, дату прибытия, дату начала заболевания, клинические симптомы, </a:t>
                      </a:r>
                      <a:r>
                        <a:rPr lang="ru-RU" sz="17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обязательна отметка в медицинской документации о факте пребывания за пределами РФ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Оказать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пациенту медицинскую помощь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Врач, средний  медицинский персонал, выявивший пациента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lang="ru-RU" sz="17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кратчайшие сроки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Врач, средний медицинский  персонал, выявивший пациента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lang="ru-RU" sz="17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Врач, выявивший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пациента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17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необходимости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циента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28628" cy="42862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28628" cy="42862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428628" cy="428628"/>
          </a:xfrm>
          <a:prstGeom prst="rect">
            <a:avLst/>
          </a:prstGeom>
          <a:noFill/>
        </p:spPr>
      </p:pic>
      <p:pic>
        <p:nvPicPr>
          <p:cNvPr id="8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9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1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86325"/>
            <a:ext cx="571504" cy="5715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142852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 ДЕЙСТВИЙ  МЕДИЦИНСКИХ  РАБОТНИКОВ, ОКАЗЫВАЮЩИХ МЕДИЦИНСКУЮ ПОМОЩЬ ПРИ ВЫЯВЛЕНИИ  ПАЦИЕНТА С НОВОЙ КОРОНАВИРУСЕОЙ ИНФЕКЦИЕЙ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01233"/>
              </p:ext>
            </p:extLst>
          </p:nvPr>
        </p:nvGraphicFramePr>
        <p:xfrm>
          <a:off x="357158" y="785797"/>
          <a:ext cx="8429684" cy="578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4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Информировать орган исполнительной власти субъекта Российской Федерации  в сфере охраны здоровья о выявленном пациенте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Прекратить сообщения между кабинетами/палатами и этажами МО.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Выставить посты у кабинета/палаты, в котором выявлен пациент, у входа в МО и на этажах здания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Организовать передаточный пункт на этаже, на котором выявлен пациент, для передачи необходимого имущества, лекарственных препаратов и медицинских изделий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Главный врач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700" b="1" i="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Немедленно!</a:t>
                      </a:r>
                      <a:endParaRPr lang="ru-RU" sz="1700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Главный врач, главная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медицинская сестра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4                            3 </a:t>
                      </a: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цие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Главный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врач,главная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медицинская сестра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lang="ru-RU" sz="1700" b="1" i="0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28628" cy="42862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28628" cy="42862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428628" cy="428628"/>
          </a:xfrm>
          <a:prstGeom prst="rect">
            <a:avLst/>
          </a:prstGeom>
          <a:noFill/>
        </p:spPr>
      </p:pic>
      <p:pic>
        <p:nvPicPr>
          <p:cNvPr id="8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7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571504" cy="5715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0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 ДЕЙСТВИЙ  МЕДИЦИНСКИХ  РАБОТНИКОВ, ОКАЗЫВАЮЩИХ МЕДИЦИНСКУЮ ПОМОЩЬ ПРИ ВЫЯВЛЕНИИ  ПАЦИЕНТА С НОВОЙ КОРОНАВИРУСЕОЙ ИНФЕКЦИЕЙ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93584"/>
              </p:ext>
            </p:extLst>
          </p:nvPr>
        </p:nvGraphicFramePr>
        <p:xfrm>
          <a:off x="357158" y="785795"/>
          <a:ext cx="842968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Запретить вынос вещей из кабинета/палаты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Запретить передачу историй болезни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стационар до проведения заключительной дезинфекции</a:t>
                      </a: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Обеспечить госпитализацию пациента в инфекционное отделение МО, вызвав специализированную выездную бригаду скорой медицинской помощи.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Обеспечить вручение пациенту постановления о применении в отношении него ограничительных мер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Составить списки контактных лиц, отдельно пациентов, отдельно работников МО, с указанием: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Ф.и.о, места жительства, работы (учебы), степень контакта с пациентом (где, когда), номера телефонов, даты, времени в формате (час, минута), подписи лица, составившего список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Главный врач, главная  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медицинская сестра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7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выявлении пациента</a:t>
                      </a:r>
                    </a:p>
                    <a:p>
                      <a:endParaRPr lang="ru-RU" sz="16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Главный врач, главная  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медицинская сестра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7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</a:p>
                    <a:p>
                      <a:endParaRPr lang="ru-RU" sz="16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Главный врач, главная  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медицинская сестра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7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</a:p>
                    <a:p>
                      <a:endParaRPr lang="ru-RU" sz="16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Главный врач, главная  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медицинская сестра,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врач-эпидемиолог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7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</a:p>
                    <a:p>
                      <a:endParaRPr lang="ru-RU" sz="1700" b="1" u="sng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8596" y="5500703"/>
            <a:ext cx="4786346" cy="10001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28628" cy="42862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28628" cy="428628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428628" cy="428628"/>
          </a:xfrm>
          <a:prstGeom prst="rect">
            <a:avLst/>
          </a:prstGeom>
          <a:noFill/>
        </p:spPr>
      </p:pic>
      <p:pic>
        <p:nvPicPr>
          <p:cNvPr id="10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3"/>
            <a:ext cx="571504" cy="571504"/>
          </a:xfrm>
          <a:prstGeom prst="rect">
            <a:avLst/>
          </a:prstGeom>
          <a:noFill/>
        </p:spPr>
      </p:pic>
      <p:pic>
        <p:nvPicPr>
          <p:cNvPr id="11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428871"/>
            <a:ext cx="571504" cy="571504"/>
          </a:xfrm>
          <a:prstGeom prst="rect">
            <a:avLst/>
          </a:prstGeom>
          <a:noFill/>
        </p:spPr>
      </p:pic>
      <p:pic>
        <p:nvPicPr>
          <p:cNvPr id="12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571504" cy="571504"/>
          </a:xfrm>
          <a:prstGeom prst="rect">
            <a:avLst/>
          </a:prstGeom>
          <a:noFill/>
        </p:spPr>
      </p:pic>
      <p:pic>
        <p:nvPicPr>
          <p:cNvPr id="13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929198"/>
            <a:ext cx="571504" cy="5715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0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 ДЕЙСТВИЙ  МЕДИЦИНСКИХ  РАБОТНИКОВ, ОКАЗЫВАЮЩИХ МЕДИЦИНСКУЮ ПОМОЩЬ ПРИ ВЫЯВЛЕНИИ  ПАЦИЕНТА С НОВОЙ КОРОНАВИРУСЕОЙ ИНФЕКЦИЕЙ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84927"/>
              </p:ext>
            </p:extLst>
          </p:nvPr>
        </p:nvGraphicFramePr>
        <p:xfrm>
          <a:off x="357158" y="785797"/>
          <a:ext cx="8429684" cy="578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477"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Вызвать сотрудников центра дезинфекции для проведения заключительной дезинфекции помещений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Обеспечить проведение экстренной профилактики медицинских работников, контактировавших с пациентом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На время карантина проводить ежедневный осмотр и опрос контактных среди медицинских работников.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регулярно предоставлять в территориальное управление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Роспотребнадзора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Главный врач, главная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медицинская сестра,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врач-эпидемиолог</a:t>
                      </a:r>
                    </a:p>
                    <a:p>
                      <a:pPr algn="r"/>
                      <a:r>
                        <a:rPr lang="ru-RU" sz="16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 выявлении пациента</a:t>
                      </a: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Заместитель главного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врача по лечебной работе,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главная медицинская сестра,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врач-эпидемиолог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6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показаниям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Главная медицинская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сестра, врач-эпидемиолог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lang="ru-RU" sz="16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14 дней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28628" cy="42862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28628" cy="42862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e7d5bc0c533a01d141797e5f4d8dc31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428628" cy="428628"/>
          </a:xfrm>
          <a:prstGeom prst="rect">
            <a:avLst/>
          </a:prstGeom>
          <a:noFill/>
        </p:spPr>
      </p:pic>
      <p:pic>
        <p:nvPicPr>
          <p:cNvPr id="8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7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71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2" descr="https://yt3.ggpht.com/a/AATXAJzobqG0dYwV3dk6zu4EOBnFP4MeGnwM26bpA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8"/>
            <a:ext cx="571504" cy="5715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142852"/>
            <a:ext cx="9215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 ДЕЙСТВИЙ  МЕДИЦИНСКИХ  РАБОТНИКОВ, ОКАЗЫВАЮЩИХ МЕДИЦИНСКУЮ ПОМОЩЬ ПРИ ВЫЯВЛЕНИИ  ПАЦИЕНТА С НОВОЙ КОРОНАВИРУСЕОЙ ИНФЕКЦИЕЙ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  МЕРОПРИЯТИЙ  ПО  НЕДОПУЩЕНИЮ  ВНУТРИБОЛЬНИЧНОГО РАСПРОСТРАНЕНИЯ НОВОЙ КОРОНАВИРУСНОЙ ИНФЕКЦИИ COVID-19 (приложение № 7 к приказу Минздрава России от 19.03.2020 № 198н,с изменениями от 27.03.2020 № 246н)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071549"/>
            <a:ext cx="81439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поступлении в приемное отделение медицинской организации пациента с ОРВИ с характерными для COVID-19 симптомами, положительным эпидемиологическим анамнезом </a:t>
            </a:r>
            <a:r>
              <a:rPr lang="ru-RU" sz="1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 первичные противоэпидемические мероприятия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5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1.Медицинский работник, не выходя из помещения, в котором выявлен пациент, извещает руководителя медицинской организации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выявленном пациенте и его состоянии  для решения вопроса о его изоляции по месту его выявления до его госпитализации в специализированный инфекционный стационар</a:t>
            </a: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2.Медицинский работник должен использовать средства индивидуальной защиты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предварительно обработав руки и открытые части тела дезинфицирующими средствами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СИЗ: очки, одноразовые перчатки, респиратор соответствующего класса защиты, противочумный костюм 1 типа или одноразовый халат, бахилы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3.Медицинские работники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выявившие пациента с проявлениями ОРВИ с симптомами COVID-19, должны осуществлять </a:t>
            </a:r>
            <a:r>
              <a:rPr lang="ru-RU" sz="15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пациента до приезда и передачи его специализированной выездной бригаде скорой медицинской помощи</a:t>
            </a:r>
          </a:p>
          <a:p>
            <a:pPr>
              <a:defRPr/>
            </a:pPr>
            <a:r>
              <a:rPr lang="ru-RU" sz="15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4.После медицинской эвакуации пациента медицинский работник, выявивший пациента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•снимает средства индивидуальной защиты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•помещает их в бачок с дезинфицирующим раствором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•обрабатывает дезинфицирующим раствором обувь и руки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•полностью переодевается в запасной комплект одежды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•открытые части тела обрабатываются кожным антисептиком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•рот и горло прополаскивают 70% этиловым спиртом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 нос и в глаза закапывают 2% раствор борной кислоты</a:t>
            </a:r>
          </a:p>
          <a:p>
            <a:pPr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  МЕРОПРИЯТИЙ  ПО  НЕДОПУЩЕНИЮ  ВНУТРИБОЛЬНИЧНОГО РАСПРОСТРАНЕНИЯ НОВОЙ КОРОНАВИРУСНОЙ ИНФЕКЦИИ COVID-19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(приложение № 7 к приказу Минздрава России от 19.03.2020 № 198н,с изменениями от 27.03.2020 № 246н)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07154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поступлении в приемное отделение медицинской организации пациента с ОРВИ с характерными для COVID-19 симптомами, положительным эпидемиологическим анамнезом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 первичные противоэпидемические мероприятия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00240"/>
            <a:ext cx="8286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5.Руководитель медицинской организации, в которой был выявлен пациент, обеспечивает сбор биологического материала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(мазок из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носо-и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ротоглотки) у данного пациента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направляет его для проведения соответствующего лабораторного исследования.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6.В случае подтверждения диагноза COVID-19 в стационаре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лиц, имевших контакт с пациентом, находившихся в данном учреждении: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•переведенных или направленных (на консультацию, стационарное лечение) в другие медицинские организации, и выписанных;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•медицинских и иных работников;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•посетителей медицинской организации, а также посетителей покинувших медицинскую организацию к моменту выявления пациента;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•лиц по месту жительства пациента, работы, учебы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8.Медицинские отходы, утилизируются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соответствии с санитарно-эпидемиологическими требованиями к обращению с медицинскими отходами. 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9.Для обеззараживания воздуха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применяются бактерицидный облучатель или другое устройство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обеззараживания воздуха и (или) поверхностей </a:t>
            </a:r>
          </a:p>
          <a:p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142853"/>
          <a:ext cx="5643570" cy="614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Слайд" r:id="rId3" imgW="6094361" imgH="3427618" progId="PowerPoint.Slide.12">
                  <p:embed/>
                </p:oleObj>
              </mc:Choice>
              <mc:Fallback>
                <p:oleObj name="Слайд" r:id="rId3" imgW="6094361" imgH="342761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53"/>
                        <a:ext cx="5643570" cy="6143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643439" y="2714620"/>
          <a:ext cx="4330241" cy="385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Слайд" r:id="rId5" imgW="6094361" imgH="3427618" progId="PowerPoint.Slide.12">
                  <p:embed/>
                </p:oleObj>
              </mc:Choice>
              <mc:Fallback>
                <p:oleObj name="Слайд" r:id="rId5" imgW="6094361" imgH="3427618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9" y="2714620"/>
                        <a:ext cx="4330241" cy="3857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3143240" y="1142984"/>
            <a:ext cx="5500726" cy="1214446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14678" y="1214426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Минздрава России от 24.03.2020 № 30-1/10/2-24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зданиям и помещениям, где планируется организация дополнительных инфекционных коек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8573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ВРЕМЕННЫЙ  СТАНДАРТ  ОСНАЩЕНИЯ  МЕДИЦИНСКОЙ ОРГАНИЗАЦИИ  ДЛЯ  ЛЕЧЕНИЯ  ПАЦИЕНТОВ С COVID-19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8606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выделить отдельные корпуса и/или отдельные больницы, которые используется только для лечения пациентов с COVID-19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00441"/>
            <a:ext cx="7929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отсутствии возможности выделения отдельно стоящего корпуса и/или больницы, допускается возможность организации работы отделения в больничном корпусе при наличии отделения с отдельным входом, изолированным от других помещений, с соблюдением требований эпидемиологической безопасности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отсутствии системы централизованного снабжения медицинскими газами  и вакуумом койки анестезиологии и реанимации оснащаются концентраторами кислорода с функцией сжатого воздуха и вакуума из расчета одна установка не более чем на 2 койки</a:t>
            </a:r>
          </a:p>
        </p:txBody>
      </p:sp>
      <p:pic>
        <p:nvPicPr>
          <p:cNvPr id="6" name="Picture 2" descr="https://dkb-samara.ru/wp-content/uploads/2020/02/koronavirus-2020-simptomi-0B3AD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2" y="1000108"/>
            <a:ext cx="2573113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571615"/>
            <a:ext cx="58579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Диагностическое оборудование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Рентгенологическое оборудование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Аппараты УЗИ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Компьютерный томограф (желательно)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Бронхоскоп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посту для пациентов не требующих ИВЛ - портативный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пульсоксиметр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Клинико-диагностическая лаборатория с возможностью выполнения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анализ крови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анализ мочи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биохимический анализ крови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газы крови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ПЦР (желательно)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Питание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питания в одноразовой посуде с последующей утилизацией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Возможность оборудования шлюзов на вход и выход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57171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ВРЕМЕННЫЙ  СТАНДАРТ  ОСНАЩЕНИЯ  МЕДИЦИНСКОЙ ОРГАНИЗАЦИИ  ДЛЯ  ЛЕЧЕНИЯ  ПАЦИЕНТОВ С COVID-19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142985"/>
            <a:ext cx="74295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Общие требования к минимальному оснащению</a:t>
            </a:r>
          </a:p>
        </p:txBody>
      </p:sp>
      <p:pic>
        <p:nvPicPr>
          <p:cNvPr id="5" name="Picture 2" descr="https://c1316.c.3072.ru/pluginfile.php/2853/course/overviewfiles/Sovremennye-apparaty-dlya-diagnostiki-M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736"/>
            <a:ext cx="1902456" cy="1285884"/>
          </a:xfrm>
          <a:prstGeom prst="rect">
            <a:avLst/>
          </a:prstGeom>
          <a:noFill/>
        </p:spPr>
      </p:pic>
      <p:pic>
        <p:nvPicPr>
          <p:cNvPr id="6" name="Picture 2" descr="https://doktorius.ru/upload/iblock/f20/foto-dedmorozi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2076704" cy="1263904"/>
          </a:xfrm>
          <a:prstGeom prst="rect">
            <a:avLst/>
          </a:prstGeom>
          <a:noFill/>
        </p:spPr>
      </p:pic>
      <p:pic>
        <p:nvPicPr>
          <p:cNvPr id="7" name="Picture 2" descr="https://71sp.ru/upload/iblock/465/465a637a358dbfb682d9aed00e1b70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14351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50099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требования к минимальному оснащению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ЦСО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Достаточные энергетические мощности 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Участок обезвреживания отходов или договор на вывоз отходов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класса 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Возможность временного или постоянного размещения кислородной станции или РАМПЫ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Площадка обработки санитарного транспорта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Охрана (полиция и/или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Росгвардия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Водостоки (желательно)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-блокировка на стоки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-санитарная обработка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*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использовать: сосудистые центры, онкологические диспансеры, больницы экстренной медицинской помощи, которые существенно влияют на предоставление медицинской помощи при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жизнеугрожающихсостояниях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7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ВРЕМЕННЫЙ  СТАНДАРТ  ОСНАЩЕНИЯ  МЕДИЦИНСКОЙ ОРГАНИЗАЦИИ  ДЛЯ  ЛЕЧЕНИЯ  ПАЦИЕНТОВ С COVID-19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4348" y="4929198"/>
            <a:ext cx="5786478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yaostrov.ru/uploads/posts/2018-06/15291049321imgp78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786061"/>
            <a:ext cx="3000396" cy="2357454"/>
          </a:xfrm>
          <a:prstGeom prst="rect">
            <a:avLst/>
          </a:prstGeom>
          <a:noFill/>
        </p:spPr>
      </p:pic>
      <p:pic>
        <p:nvPicPr>
          <p:cNvPr id="7" name="Picture 2" descr="https://tehnodoctor.ru/images/detailed/500/provita_oxygen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785794"/>
            <a:ext cx="1645920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4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РАБОТЫ МЕДИЦИНСКИХ ОРГАНИЗАЦИЙ, ОКАЗЫВАЮЩИХ МЕДИЦИНСКУЮ ПОМОЩЬ В АМБУЛАТОРНЫХ УСЛОВИЯХ И УСЛОВИЯХ ДНЕВНОГО СТАЦИОНАРА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«Временный порядок организации работы медицинских организаций, оказывающих медицинскую помощь в амбулаторных условиях и условиях дневного стационара, в целях реализации мер по профилактике и снижению рисков распространения новой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COVID-19»</a:t>
            </a:r>
            <a:r>
              <a:rPr lang="ru-RU" sz="1600" b="1" dirty="0" smtClean="0"/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(приложение № 3 к приказу Минздрава России от 19.03.2020 № 198н 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 изменениями от 27.03.2020 № 246н)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333687"/>
            <a:ext cx="105013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 органов исполнительной власти субъектов Российской Федерации в сфере 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охраны здоровья и руководители медицинских организаций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1.Обеспечивают готовность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организаций: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приему пациентов с симптомами ОРВИ и оказанию им медицинской помощи,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отбору биологического материала  на наличие COVID-19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2.Принимают меры по выявлению и оказанию медицинской помощи  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ациентам с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симптомами ОРВИ, в том числе из групп риска: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 в возрасте старше 60 лет,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лиц, страдающих хроническими заболеваниями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бронхолегочной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эндокринной систем,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беременных женщин. 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3.Организуют работу медицинских организаций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приоритетом оказания пациентам с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симптомами ОРВИ первичной медико-санитарной помощи на дому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4.Обеспечивают: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через приемно-смотровые боксы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фильтр-боксы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пациентов с симптомами ОРВИ,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схемы дальнейшей маршрутизации пациентов в медицинские организации, оказывающие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медицинскую помощь в стационарных условиях.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12"/>
            <a:ext cx="64294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Общие требования к кадровому обеспечению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Медицинские работники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Персонал на 6 коек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Врач-инфекционист не менее 1 специалиста-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консультанта в круглосуточном режиме на 100 коек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Врач-эпидемиолог не менее 1на организацию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Врач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клинический фармаколог не менее 1на организацию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Врач-пульмонолог не менее 1 специалиста-консультанта в круглосуточном режиме на 100 коек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1.6.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Врач-рентгенолог,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рентгенолаборант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врач КЛД, средний медицинский персонал КЛД,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врач-эндоскопист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врач ультразвуковой диагностики, средний медицинский персонал,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работающий с соответствующими специалистами –в зависимости от технического оснащения (наличия медицинского оборудования) в «больнице»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ВРЕМЕННЫЙ  СТАНДАРТ  ОСНАЩЕНИЯ  МЕДИЦИНСКОЙ ОРГАНИЗАЦИИ  ДЛЯ  ЛЕЧЕНИЯ  ПАЦИЕНТОВ С COVID-19</a:t>
            </a:r>
          </a:p>
        </p:txBody>
      </p:sp>
      <p:pic>
        <p:nvPicPr>
          <p:cNvPr id="4" name="Picture 2" descr="https://avatars.mds.yandex.net/i?id=2a0000017167b920b075fb7ac3f19bdf3189-1412630-fast-image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071546"/>
            <a:ext cx="228601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07234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Общие требования к кадровому обеспечению: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Немедицинские работники: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АХЧ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de-D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технические специалисты, обеспечивающие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бесперебойное функционирование вспомогательных служб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Добровольная помощь МВД </a:t>
            </a:r>
          </a:p>
          <a:p>
            <a:pPr algn="ctr"/>
            <a:r>
              <a:rPr lang="ru-RU" sz="1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(содействие в ретроспективном восстановлении событий для выявления потенциальных контактных заболевших)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персонал должен пройти специальную краткосрочную подготовку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(инструктаж) по вопросам санитарно-эпидемиологической безопасности и  участия в оказании помощи больным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инфекцией. 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29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ВРЕМЕННЫЙ  СТАНДАРТ  ОСНАЩЕНИЯ  МЕДИЦИНСКОЙ ОРГАНИЗАЦИИ  ДЛЯ  ЛЕЧЕНИЯ  ПАЦИЕНТОВ С COVID-19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5000637"/>
            <a:ext cx="7215238" cy="114300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3786190"/>
            <a:ext cx="7143800" cy="107157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786058"/>
            <a:ext cx="7072362" cy="92869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143515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Медицинские работники дополнительно должны пройти краткосрочную подготовку по вопросам специфики оказания помощи пациентам с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в соответствии с профилем своей деятельности</a:t>
            </a:r>
          </a:p>
        </p:txBody>
      </p:sp>
      <p:pic>
        <p:nvPicPr>
          <p:cNvPr id="1026" name="Picture 2" descr="https://avatars.mds.yandex.net/i?id=2a0000017165980aa529ef8a61d322f8cd3c-1611508-fast-image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928671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7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Общие требования к оснащению коек   для пациентов с </a:t>
            </a:r>
            <a:r>
              <a:rPr lang="de-DE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70% коек должны иметь кислородную подводку с возможностью монтажа клапанной коробки или консоли, то есть только 30% коек можно иметь без кислородной подводки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отсутствии системы централизованного снабжения медицинскими газами и вакуумом койки анестезиологии и реанимации оснащаются концентраторами кислорода с функцией сжатого воздуха и вакуума из расчета одна установка не более чем на 2 койки</a:t>
            </a:r>
          </a:p>
        </p:txBody>
      </p:sp>
      <p:pic>
        <p:nvPicPr>
          <p:cNvPr id="1026" name="Picture 2" descr="https://s13.stc.all.kpcdn.net/share/i/4/1888482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071945"/>
            <a:ext cx="3500462" cy="2357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1429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ВРЕМЕННЫЙ  СТАНДАРТ  ОСНАЩЕНИЯ  МЕДИЦИНСКОЙ ОРГАНИЗАЦИИ  ДЛЯ  ЛЕЧЕНИЯ  ПАЦИЕНТОВ С COVID-19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7222" y="0"/>
            <a:ext cx="93297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14282" y="1000108"/>
            <a:ext cx="5643602" cy="4929222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D2FA-88F5-4040-802D-25ABB3FEEDCF}"/>
              </a:ext>
            </a:extLst>
          </p:cNvPr>
          <p:cNvSpPr>
            <a:spLocks noGrp="1"/>
          </p:cNvSpPr>
          <p:nvPr/>
        </p:nvSpPr>
        <p:spPr>
          <a:xfrm>
            <a:off x="-1071602" y="142855"/>
            <a:ext cx="11843657" cy="10723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 СРЕДСТВ  ИНДИВИДУАЛЬНОЙ  ЗАЩИТЫ (СИЗ).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НАДЕВАНИЯ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6ACA6C-F83C-FA4D-8171-4E1039D71F0C}"/>
              </a:ext>
            </a:extLst>
          </p:cNvPr>
          <p:cNvSpPr txBox="1"/>
          <p:nvPr/>
        </p:nvSpPr>
        <p:spPr>
          <a:xfrm>
            <a:off x="285720" y="1214422"/>
            <a:ext cx="76028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специальную рабочую одежду и обувь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одноразовую медицинскую шапку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одноразовую медицинскую маску (</a:t>
            </a:r>
            <a:r>
              <a:rPr lang="e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N95)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нижние одноразовые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нитриловые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/латексные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перчатки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защитные очки и защитную одежду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 если выдана защитная одежда без бахил,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необходимо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непромокаемые бахилы)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одноразовую защитную накидку (если это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требуется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специальных рабочих зонах)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защитный̆  щиток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лица или очки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надеть верхние одноразовые латексные перчатки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i?id=2a0000017120c686fee6829b6de6120a3084-1714228-fast-image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00243"/>
            <a:ext cx="2714644" cy="2714644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8AF103-05F4-F14C-BDD2-8C440B4C54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643447"/>
            <a:ext cx="2000264" cy="1670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FCFB08-6A3D-3347-A1DD-4349EC9E14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643446"/>
            <a:ext cx="2350540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57158" y="1214422"/>
            <a:ext cx="8286808" cy="3643338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285720" y="714359"/>
            <a:ext cx="839819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использование: 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надевания перед входом в зону высокого риска инфицирования необходимо проводить его проверку на утечку (2–3 форсированных вдоха-выдоха -убедиться, что отсутствует подсос и выход воздуха по краям респиратора, а на вдохе респиратор плотно прижимается к лицу без утечки воздуха по краям) Если выявлена утечка воздуха, нужно проверить правильность одевания респиратора, повторно надеть его.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использования респиратора в течение рабочего дня ограничена только гигиеническими соображениями (необходимость приема пищи, появление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избыточнои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̆ влажности под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полумаскои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̆ в жаркую погоду и т.п.), поскольку эффективность фильтрации со временем только повышается при условии, что респиратор не поврежден и обеспечивает хорошее прилегание к лицу.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Безопасное снятие - в перчатках за резинки, не касаясь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наружнои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̆ и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внутреннеи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̆ поверхности полумаски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респиратора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20" y="142852"/>
            <a:ext cx="738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 СРЕДСТВ  ИНДИВИДУАЛЬНОЙЦ ЗАЩИТЫ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571472" y="714357"/>
            <a:ext cx="7929618" cy="521497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1000109"/>
            <a:ext cx="7715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руки, заменить верхние перчатки новыми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Снять одноразовую накидку и верхние перчатки (если используются)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 и надеть верхние перчатки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Зайти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помещение для раздевания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 и снять защитную одежду, а также верхние перчатки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перчатки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защитную одежду следует вывернуть наизнанку и свернуть).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защитнои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̆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одеждои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̆  следует снять также бахилы.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Зайти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помещение для раздевания.</a:t>
            </a:r>
            <a:r>
              <a:rPr lang="en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 и снять защитные 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 и снять защитную маску или респиратор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 и снять защитную шапку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 и снять нижние одноразовые латексные перчатки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выйти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помещение для раздевания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Вымыть руки, принять душ, надеть чистую одежду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выйти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не зараженное, чистое помещение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53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 СРЕДСТВ  ИНДИВИДУАЛЬНОЙ  ЗАЩИТЫ (СИЗ).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 СНЯТИЯ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4FBAD2-1CDC-FB4F-ADB5-8ED7282AC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8" y="1000109"/>
            <a:ext cx="4162041" cy="50720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70A99-8299-634B-BF01-345F0E76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8" y="1000108"/>
            <a:ext cx="4025091" cy="50006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НАДЕВАНИЯ И СНЯТИЯ СРЕДСТВ ИНДИВИДУАЛЬНОЙ ЗАШИТЫ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429124" y="3143248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B9AB46-3616-AD45-A1FF-B7BF7C6D37D2}"/>
              </a:ext>
            </a:extLst>
          </p:cNvPr>
          <p:cNvSpPr/>
          <p:nvPr/>
        </p:nvSpPr>
        <p:spPr>
          <a:xfrm>
            <a:off x="571472" y="1643054"/>
            <a:ext cx="3425804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средства индивидуальной защиты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утилизируются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санитарно- эпидемиологическими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требованиями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обращению с медицинскими отходами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 </a:t>
            </a:r>
            <a:r>
              <a:rPr lang="e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endParaRPr lang="en" sz="2800" b="1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УТИЛИЗАЦИЯ  ИСПОЛЬЗОВАННЫХ СРЕДСТВ ИНДИВИДУАЛЬНОЙ ЗАЩИТЫ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 descr="https://vtorexpo.ru/wp-content/uploads/2018/05/Meditsinskie-othody-klassa-V-e1526883503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10"/>
            <a:ext cx="4483170" cy="536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A81859-6389-FC41-9E7A-78C85758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0112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органов исполнительной власти субъектов Российской Федерации в сфере охраны здоровья и руководители медицинских организаций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5.Организуют мониторинг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обращений пациентов  за медицинской помощью с симптомами ОРВИ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средне-тяжелые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тяжелые формы), внебольничными пневмониями,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вызовов скорой медицинской помощи,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 количества госпитализированных и выбывших из стационара лиц,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 с ОРВИ , пациентов с  внебольничными пневмониями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6.Обеспечивают организацию оперативной связи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медицинских работников медицинских организаций, оказывающих медицинскую помощь в амбулаторных условиях, условиях дневного стационара  по вопросам оказания медицинской помощи пациентам с подозрением, либо подтвержденным диагнозом COVID-19, с профильными специалистами медицинских организаций второго и третьего уровня, профильными главными внештатными специалистами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7.Обеспечивают медицинских работников,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оказывающих медицинскую помощь в амбулаторных условиях,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пульсоксиметрами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8.Организуют проведение противоэпидемических мероприятий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выявлении подозрения на COVID-19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301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9.Обеспечивают возможность оформления листков нетрудоспособности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посещения медицинской организации лицам, прибывшим в Российскую Федерацию с территории стран, в которых зарегистрированы случаи COVID-19, а также проживающим совместно с ними лицам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10.Приостанавливают проведение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профилактических медицинских осмотров и диспансеризации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11.Рассматривают возможность переноса сроков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оказания медицинской помощи в плановой форме, в том числе, в условиях дневного стационара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3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органов исполнительной власти субъектов Российской Федерации в сфере охраны здоровья и руководители медицинских организаций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322" y="240796"/>
            <a:ext cx="7643866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медицинских организаций обеспечивают: </a:t>
            </a:r>
          </a:p>
          <a:p>
            <a:pPr lvl="0"/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1.Наличие запаса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расходных материалов для отбора проб для проведения лабораторных исследований,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медицинских  изделий, включая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пульсоксиметры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дезинфекционных средств и медицинских изделий, включая средства индивидуальной защиты ( очки, одноразовые перчатки, респиратор соответствующего класса защиты, противочумный костюм 1 типа или одноразовый халат, бахилы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Версия 5 (08.04.2020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2.Информирование медицинских работников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профилактики, диагностики и лечения COVID-19, а также сбора эпидемиологического анамнеза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3.Госпитализацию пациентов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нетипичным течением ОРВИ и внебольничной пневмонией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4.Проведение противоэпидемических мероприятий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выявлении подозрения на COVID-19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Прием через приемно-смотровые боксы и (или) </a:t>
            </a:r>
            <a:r>
              <a:rPr lang="ru-RU" sz="1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фильтр-боксы</a:t>
            </a:r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пациентов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признаками ОРВИ, а также схемы дальнейшей маршрутизации пациентов в медицинские организации, оказывающие медицинскую помощь в стационарных условиях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714357"/>
            <a:ext cx="7358114" cy="2214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85818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6.Соблюдение температурного режима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режима проветривания, текущей дезинфекции в медицинской организации, использование работниками медицинской организации средств индивидуальной защиты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7.Проведение обеззараживания воздуха и поверхностей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помещениях с использованием бактерицидных облучателей и (или) других устройств для обеззараживания воздуха и (или) поверхностей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8.Контроль концентрации дезинфицирующих средств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рабочих растворах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9.Увеличение кратности дезинфекционных обработок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помещений медицинских организаций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10.Передачу биологического материала от пациентов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(мазки из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носо-и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ротоглотки) при подозрении на COVID-19 в лаборатории медицинских организаций, </a:t>
            </a:r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имеющих эпидемиологическое заключение на работу с III  и IV группами патогенности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11.Указание медицинскими работниками в бланке направления на лабораторное исследование диагноза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«пневмония»при направлении биологического материала пациентов с внебольничной пневмонией для диагностики новой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коронавируснойинфекции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COVID-19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3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медицинских организаций обеспечивают: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806E6B-810E-F647-AE32-49093DE55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857232"/>
            <a:ext cx="134098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4714884"/>
            <a:ext cx="8001056" cy="1357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642918"/>
            <a:ext cx="821537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12.Системную работу по информированию населения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рисках COVID-19, мерах индивидуальной профилактики, обращая особое внимание на необходимость своевременного обращения за медицинской помощью при появлении первых симптомов респираторных заболеваний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13.Оказание медицинской помощи пациентам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ОРВИ в амбулаторных условиях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Актуализацию сведений о лицах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возрасте старше 60 лет, а также лицах, страдающих хроническими заболеваниями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бронхолегочной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эндокринной систем, беременных женщинах, проживающих на территории обслуживания медицинской организации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15.Возможность дистанционной выписки лекарственных препаратов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доставки их на дом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16.Медицинское наблюдение 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ежедневная термометрия, опрос гражданина медицинским работником, в том числе по телефону, на предмет наличия симптомов ОРВИ, граждан, вернувшихся из стран,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которых зарегистрированы случаи COVID-19, на период не менее 14 календарных дней с момента их возвращения, а также проживающих совместно с ними лиц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3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медицинских организаций обеспечивают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64704"/>
            <a:ext cx="814393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17.Немедленная изоляция и, при наличии показаний, госпитализация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 в специально созданные для данного контингента медицинские организации, оказывающие медицинскую помощь в стационарных условиях, производится </a:t>
            </a:r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появлении подозрения или установления факта заболевания COVID-1918. 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18.Передача сводной статистической информации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результатах медицинского наблюдения в территориальное управление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 Немедленная изоляция и, при наличии </a:t>
            </a:r>
            <a:r>
              <a:rPr lang="ru-RU" sz="1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показаний,госпитализация</a:t>
            </a:r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специально созданные медицинские организации, оказывающие медицинскую помощь в стационарных условиях, </a:t>
            </a:r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появлении подозрения или установления факта заболевания COVID-19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 Возможность оформления листков нетрудоспособности без посещения медицинской организации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лицам, прибывшим в Российскую Федерацию из стран, в которых зарегистрированы случаи заболевания COVID-19, а также проживающим совместно с ними лицам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5729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медицинских организаций обеспечивают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4601</Words>
  <Application>Microsoft Office PowerPoint</Application>
  <PresentationFormat>Экран (4:3)</PresentationFormat>
  <Paragraphs>540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Arial заголовки</vt:lpstr>
      <vt:lpstr>Calibri</vt:lpstr>
      <vt:lpstr>Tahoma</vt:lpstr>
      <vt:lpstr>Times New Roman</vt:lpstr>
      <vt:lpstr>Wingdings</vt:lpstr>
      <vt:lpstr>Тема Office</vt:lpstr>
      <vt:lpstr>1_Тема Office</vt:lpstr>
      <vt:lpstr>2_Тема Office</vt:lpstr>
      <vt:lpstr>Слайд</vt:lpstr>
      <vt:lpstr>Презентация PowerPoint</vt:lpstr>
      <vt:lpstr>Структура учебного содержания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Mariya_AF</cp:lastModifiedBy>
  <cp:revision>186</cp:revision>
  <dcterms:created xsi:type="dcterms:W3CDTF">2020-04-11T10:41:58Z</dcterms:created>
  <dcterms:modified xsi:type="dcterms:W3CDTF">2020-04-14T14:11:41Z</dcterms:modified>
</cp:coreProperties>
</file>