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  <p:sldMasterId id="2147483780" r:id="rId2"/>
    <p:sldMasterId id="2147483792" r:id="rId3"/>
  </p:sldMasterIdLst>
  <p:notesMasterIdLst>
    <p:notesMasterId r:id="rId19"/>
  </p:notesMasterIdLst>
  <p:handoutMasterIdLst>
    <p:handoutMasterId r:id="rId20"/>
  </p:handoutMasterIdLst>
  <p:sldIdLst>
    <p:sldId id="2101" r:id="rId4"/>
    <p:sldId id="2102" r:id="rId5"/>
    <p:sldId id="2099" r:id="rId6"/>
    <p:sldId id="2058" r:id="rId7"/>
    <p:sldId id="2059" r:id="rId8"/>
    <p:sldId id="2060" r:id="rId9"/>
    <p:sldId id="2061" r:id="rId10"/>
    <p:sldId id="2064" r:id="rId11"/>
    <p:sldId id="2065" r:id="rId12"/>
    <p:sldId id="2066" r:id="rId13"/>
    <p:sldId id="2069" r:id="rId14"/>
    <p:sldId id="2067" r:id="rId15"/>
    <p:sldId id="2068" r:id="rId16"/>
    <p:sldId id="2070" r:id="rId17"/>
    <p:sldId id="2094" r:id="rId18"/>
  </p:sldIdLst>
  <p:sldSz cx="12192000" cy="6858000"/>
  <p:notesSz cx="6858000" cy="9144000"/>
  <p:defaultTextStyle>
    <a:defPPr>
      <a:defRPr lang="ru-RU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2B4"/>
    <a:srgbClr val="CF3BEB"/>
    <a:srgbClr val="400300"/>
    <a:srgbClr val="E9F5FD"/>
    <a:srgbClr val="000000"/>
    <a:srgbClr val="ECAAC9"/>
    <a:srgbClr val="FEA4A8"/>
    <a:srgbClr val="502104"/>
    <a:srgbClr val="F2842D"/>
    <a:srgbClr val="F2A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86207"/>
  </p:normalViewPr>
  <p:slideViewPr>
    <p:cSldViewPr snapToGrid="0" snapToObjects="1">
      <p:cViewPr varScale="1">
        <p:scale>
          <a:sx n="59" d="100"/>
          <a:sy n="59" d="100"/>
        </p:scale>
        <p:origin x="128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21D76-62F3-BC41-87EE-1DF0F48463C5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87D77-A6D8-DD4A-8987-2FB32144B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359AA-4519-DE47-82E9-B37221E55AD3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50493-C41A-DE43-A164-A88096EEF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0493-C41A-DE43-A164-A88096EEFF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1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0493-C41A-DE43-A164-A88096EEFF4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5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50493-C41A-DE43-A164-A88096EEFF4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82" indent="0" algn="ctr">
              <a:buNone/>
            </a:lvl2pPr>
            <a:lvl3pPr marL="914363" indent="0" algn="ctr">
              <a:buNone/>
            </a:lvl3pPr>
            <a:lvl4pPr marL="1371545" indent="0" algn="ctr">
              <a:buNone/>
            </a:lvl4pPr>
            <a:lvl5pPr marL="1828727" indent="0" algn="ctr">
              <a:buNone/>
            </a:lvl5pPr>
            <a:lvl6pPr marL="2285909" indent="0" algn="ctr">
              <a:buNone/>
            </a:lvl6pPr>
            <a:lvl7pPr marL="2743090" indent="0" algn="ctr">
              <a:buNone/>
            </a:lvl7pPr>
            <a:lvl8pPr marL="3200272" indent="0" algn="ctr">
              <a:buNone/>
            </a:lvl8pPr>
            <a:lvl9pPr marL="3657454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6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6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6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10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0"/>
            <a:ext cx="101600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032000" y="1066800"/>
            <a:ext cx="10160000" cy="5791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1066800"/>
            <a:ext cx="2032000" cy="5791200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F00000"/>
                </a:solidFill>
              </a:defRPr>
            </a:lvl1pPr>
          </a:lstStyle>
          <a:p>
            <a:endParaRPr lang="ru-RU" altLang="ru-RU">
              <a:solidFill>
                <a:srgbClr val="00FF00"/>
              </a:solidFill>
            </a:endParaRPr>
          </a:p>
          <a:p>
            <a:pPr>
              <a:lnSpc>
                <a:spcPct val="150000"/>
              </a:lnSpc>
            </a:pPr>
            <a:endParaRPr lang="ru-RU" altLang="ru-RU"/>
          </a:p>
          <a:p>
            <a:pPr>
              <a:lnSpc>
                <a:spcPct val="150000"/>
              </a:lnSpc>
            </a:pPr>
            <a:endParaRPr lang="ru-RU" altLang="ru-RU"/>
          </a:p>
          <a:p>
            <a:pPr>
              <a:lnSpc>
                <a:spcPct val="150000"/>
              </a:lnSpc>
            </a:pPr>
            <a:r>
              <a:rPr lang="ru-RU" altLang="ru-RU">
                <a:solidFill>
                  <a:schemeClr val="accent1"/>
                </a:solidFill>
              </a:rPr>
              <a:t>СТАВРОПОЛЬСКАЯ</a:t>
            </a:r>
          </a:p>
          <a:p>
            <a:pPr>
              <a:lnSpc>
                <a:spcPct val="150000"/>
              </a:lnSpc>
            </a:pPr>
            <a:r>
              <a:rPr lang="ru-RU" altLang="ru-RU">
                <a:solidFill>
                  <a:schemeClr val="accent1"/>
                </a:solidFill>
              </a:rPr>
              <a:t>КРАЕВАЯ</a:t>
            </a:r>
          </a:p>
          <a:p>
            <a:pPr>
              <a:lnSpc>
                <a:spcPct val="150000"/>
              </a:lnSpc>
            </a:pPr>
            <a:r>
              <a:rPr lang="ru-RU" altLang="ru-RU">
                <a:solidFill>
                  <a:schemeClr val="accent1"/>
                </a:solidFill>
              </a:rPr>
              <a:t>КЛИНИЧЕСКАЯ</a:t>
            </a:r>
          </a:p>
          <a:p>
            <a:pPr>
              <a:lnSpc>
                <a:spcPct val="150000"/>
              </a:lnSpc>
            </a:pPr>
            <a:r>
              <a:rPr lang="ru-RU" altLang="ru-RU">
                <a:solidFill>
                  <a:schemeClr val="accent1"/>
                </a:solidFill>
              </a:rPr>
              <a:t>БОЛЬНИЦА</a:t>
            </a:r>
          </a:p>
        </p:txBody>
      </p:sp>
    </p:spTree>
    <p:extLst>
      <p:ext uri="{BB962C8B-B14F-4D97-AF65-F5344CB8AC3E}">
        <p14:creationId xmlns:p14="http://schemas.microsoft.com/office/powerpoint/2010/main" val="248500647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0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5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9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97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20" y="1600206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28" y="1600206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1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5"/>
            <a:ext cx="53890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13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46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62" y="273056"/>
            <a:ext cx="681566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2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5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2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6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24" y="274653"/>
            <a:ext cx="27432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12" y="274653"/>
            <a:ext cx="80264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68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95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6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5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8" y="1600204"/>
            <a:ext cx="5384801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6" y="1600204"/>
            <a:ext cx="5384801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11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2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2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7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9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99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42" y="273053"/>
            <a:ext cx="6815665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16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77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2" y="274642"/>
            <a:ext cx="27432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2"/>
            <a:ext cx="80264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1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6"/>
            <a:ext cx="5386917" cy="685800"/>
          </a:xfrm>
          <a:noFill/>
          <a:ln>
            <a:noFill/>
          </a:ln>
        </p:spPr>
        <p:txBody>
          <a:bodyPr lIns="91436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2" y="1295400"/>
            <a:ext cx="5389033" cy="685800"/>
          </a:xfrm>
          <a:noFill/>
          <a:ln>
            <a:noFill/>
          </a:ln>
        </p:spPr>
        <p:txBody>
          <a:bodyPr lIns="91436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100" b="1"/>
            </a:lvl2pPr>
            <a:lvl3pPr>
              <a:buNone/>
              <a:defRPr sz="18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10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6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10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1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2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5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6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6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10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10" anchor="ctr"/>
          <a:lstStyle>
            <a:lvl1pPr algn="r">
              <a:buNone/>
              <a:defRPr sz="21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6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10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36" tIns="45719" rIns="91436" bIns="45719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 lIns="91436" tIns="45719" rIns="91436" bIns="4571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4D55A1-A1AB-3444-8823-8D5084E645D4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 lIns="91436" tIns="45719" rIns="91436" bIns="45719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3FD77C9-408B-D549-96BA-D8C1451DF2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6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36" tIns="45719" rIns="91436" bIns="45719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10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10" indent="-27431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8" indent="-27431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27" indent="-228591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36" indent="-228591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indent="-228591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855" indent="-182872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27" indent="-182872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599" indent="-182872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472" indent="-182872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3" y="6356364"/>
            <a:ext cx="3860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3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054D55AC-5293-4017-8F5C-00454DD6F0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72261"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4F0E05A6-91E9-44A3-9463-6FC641A432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722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4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352" y="69954"/>
            <a:ext cx="10819341" cy="124649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Российской Федерации</a:t>
            </a:r>
            <a:br>
              <a:rPr lang="ru-RU" sz="15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дополнительного профессионального образования</a:t>
            </a:r>
            <a:br>
              <a:rPr lang="ru-RU" sz="1500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медицинская академия непрерывного профессионального образования</a:t>
            </a:r>
            <a:br>
              <a:rPr lang="ru-RU" sz="15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black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(ФГБОУ ДПО РМАНПО Минздрава России)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554005" y="91450"/>
            <a:ext cx="1248139" cy="88704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TextBox 6"/>
          <p:cNvSpPr txBox="1"/>
          <p:nvPr/>
        </p:nvSpPr>
        <p:spPr>
          <a:xfrm>
            <a:off x="751287" y="4110814"/>
            <a:ext cx="10177131" cy="35394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just"/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организации здравоохранения и общественного здоровья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3118" y="4900345"/>
            <a:ext cx="11073471" cy="52321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Учебный модуль разработан заведующим кафедрой профессором О.Л. </a:t>
            </a:r>
            <a:r>
              <a:rPr lang="ru-RU" sz="1400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Задворной</a:t>
            </a:r>
            <a:r>
              <a:rPr lang="ru-RU" sz="1400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_под руководством ректора ФГБОУ ДПО РМАНПО Минздрава России  член корреспондента РАН, профессора Д.А. Сычева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199" y="5534451"/>
            <a:ext cx="11041228" cy="32316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Утвержден  на УМС от </a:t>
            </a:r>
            <a:endParaRPr lang="ru-RU" sz="15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3393" y="2014781"/>
            <a:ext cx="10753195" cy="1983784"/>
          </a:xfrm>
          <a:prstGeom prst="rect">
            <a:avLst/>
          </a:prstGeom>
        </p:spPr>
        <p:txBody>
          <a:bodyPr vert="horz" lIns="91436" tIns="45719" rIns="91436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all" dirty="0">
                <a:solidFill>
                  <a:srgbClr val="1F497D"/>
                </a:solidFill>
                <a:latin typeface="Arial заголовки"/>
              </a:rPr>
              <a:t>УЧЕБНЫЙ МОДУЛЬ </a:t>
            </a:r>
          </a:p>
          <a:p>
            <a:pPr>
              <a:spcBef>
                <a:spcPts val="0"/>
              </a:spcBef>
            </a:pPr>
            <a:r>
              <a:rPr lang="ru-RU" sz="2400" b="1" cap="all" dirty="0">
                <a:solidFill>
                  <a:srgbClr val="1F497D"/>
                </a:solidFill>
                <a:latin typeface="Arial заголовки"/>
              </a:rPr>
              <a:t>Профилактика  и борьба с угрозой распространения новой </a:t>
            </a:r>
            <a:r>
              <a:rPr lang="ru-RU" sz="2400" b="1" cap="all" dirty="0" err="1">
                <a:solidFill>
                  <a:srgbClr val="1F497D"/>
                </a:solidFill>
                <a:latin typeface="Arial заголовки"/>
              </a:rPr>
              <a:t>коронавирусной</a:t>
            </a:r>
            <a:r>
              <a:rPr lang="ru-RU" sz="2400" b="1" cap="all" dirty="0">
                <a:solidFill>
                  <a:srgbClr val="1F497D"/>
                </a:solidFill>
                <a:latin typeface="Arial заголовки"/>
              </a:rPr>
              <a:t> инфекции COVID-19  в медицинских организациях, оказывающих скорую, в том числе скорую  специализированную, медицинскую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256627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5"/>
            <a:ext cx="12039601" cy="433964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57182" indent="-457182">
              <a:buFont typeface="+mj-lt"/>
              <a:buAutoNum type="arabicPeriod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Медицинские работники специализированной выездной бригады скорой медицинской помощи, выполняющей вызов к пациенту с подозрением на новую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инфекцию </a:t>
            </a:r>
            <a:r>
              <a:rPr lang="en" sz="2100" b="1" dirty="0">
                <a:latin typeface="Times New Roman" pitchFamily="18" charset="0"/>
                <a:cs typeface="Times New Roman" pitchFamily="18" charset="0"/>
              </a:rPr>
              <a:t>COVID-19,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 перед выездом надевают средства индивидуальной защиты.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Средства индивидуальной защиты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меняются после каждого больного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2" indent="-457182">
              <a:buFont typeface="+mj-lt"/>
              <a:buAutoNum type="arabicPeriod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специализированной выездной бригады скорой медицинской помощи также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обеспечивается средствами индивидуальной защиты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2" indent="-457182">
              <a:buFont typeface="+mj-lt"/>
              <a:buAutoNum type="arabicPeriod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медицинской эвакуации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пациента с подозрением на новую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инфекцию </a:t>
            </a:r>
            <a:r>
              <a:rPr lang="en" sz="2100" b="1" dirty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дезинфекция воздуха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 салоне автомобиля скорой медицинской помощи обеспечивается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бактерицидными облучателями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и (или) другими устройствами для обеззараживания воздуха и (или) поверхностей.</a:t>
            </a:r>
          </a:p>
          <a:p>
            <a:pPr marL="457182" indent="-457182">
              <a:buFont typeface="+mj-lt"/>
              <a:buAutoNum type="arabicPeriod"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загрязнения салона биологическим материалом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от пациента с подозрением на новую </a:t>
            </a:r>
            <a:r>
              <a:rPr lang="ru-RU" sz="2100" b="1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инфекцию </a:t>
            </a:r>
            <a:r>
              <a:rPr lang="en" sz="2100" b="1" dirty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места загрязнения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незамедлительно подвергают обеззараживанию.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D2025-CEAF-9A4F-A17A-594260EA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071C2B-91E4-CC41-B6FB-25287F39C376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843657" cy="1072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Обязанности специализированных бригад скорой медицинской помощи по соблюдению мер инфекционной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801078027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D2025-CEAF-9A4F-A17A-594260EA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071C2B-91E4-CC41-B6FB-25287F39C37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72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Средства индивидуальной защиты специализированной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бригады скорой медицинской помощи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3D958B-DC27-BB4C-BF60-301388DCE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1"/>
            <a:ext cx="6106887" cy="40712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09F987-E6D0-9945-AFD3-6634EB20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09" y="1850572"/>
            <a:ext cx="6582492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66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6"/>
            <a:ext cx="12039601" cy="429348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57182" indent="-457182">
              <a:buFont typeface="+mj-lt"/>
              <a:buAutoNum type="arabicPeriod" startAt="5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Водитель и медицинские работники </a:t>
            </a:r>
            <a:r>
              <a:rPr lang="ru-RU" sz="2100" b="1" dirty="0">
                <a:solidFill>
                  <a:srgbClr val="002060"/>
                </a:solidFill>
              </a:rPr>
              <a:t>обязаны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продезинфицировать обувь, средства индивидуальной защиты рук </a:t>
            </a:r>
            <a:r>
              <a:rPr lang="ru-RU" sz="2100" b="1" dirty="0">
                <a:solidFill>
                  <a:srgbClr val="002060"/>
                </a:solidFill>
              </a:rPr>
              <a:t>в отведенных местах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передачи пациента в медицинскую организацию,</a:t>
            </a:r>
            <a:r>
              <a:rPr lang="ru-RU" sz="2100" b="1" dirty="0">
                <a:solidFill>
                  <a:srgbClr val="002060"/>
                </a:solidFill>
              </a:rPr>
              <a:t> оказывающую медицинскую помощь в стационарных условиях, специально созданную для данного контингента.</a:t>
            </a:r>
          </a:p>
          <a:p>
            <a:pPr marL="457182" indent="-457182">
              <a:buFont typeface="+mj-lt"/>
              <a:buAutoNum type="arabicPeriod" startAt="5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завершения медицинской эвакуации </a:t>
            </a:r>
            <a:r>
              <a:rPr lang="ru-RU" sz="2100" b="1" dirty="0">
                <a:solidFill>
                  <a:srgbClr val="002060"/>
                </a:solidFill>
              </a:rPr>
              <a:t>пациента с подозрением на новую </a:t>
            </a:r>
            <a:r>
              <a:rPr lang="ru-RU" sz="2100" b="1" dirty="0" err="1">
                <a:solidFill>
                  <a:srgbClr val="002060"/>
                </a:solidFill>
              </a:rPr>
              <a:t>коронавирусную</a:t>
            </a:r>
            <a:r>
              <a:rPr lang="ru-RU" sz="2100" b="1" dirty="0">
                <a:solidFill>
                  <a:srgbClr val="002060"/>
                </a:solidFill>
              </a:rPr>
              <a:t> инфекцию </a:t>
            </a:r>
            <a:r>
              <a:rPr lang="en" sz="2100" b="1" dirty="0">
                <a:solidFill>
                  <a:srgbClr val="002060"/>
                </a:solidFill>
              </a:rPr>
              <a:t>COVID-19 </a:t>
            </a:r>
            <a:r>
              <a:rPr lang="ru-RU" sz="2100" b="1" dirty="0">
                <a:solidFill>
                  <a:srgbClr val="002060"/>
                </a:solidFill>
              </a:rPr>
              <a:t>в специальную медицинскую организацию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 скорой медицинской помощи и предметы, использованные при медицинской эвакуации</a:t>
            </a:r>
            <a:r>
              <a:rPr lang="ru-RU" sz="2100" b="1" dirty="0">
                <a:solidFill>
                  <a:srgbClr val="FF0000"/>
                </a:solidFill>
              </a:rPr>
              <a:t>,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обеззараживаются </a:t>
            </a:r>
            <a:r>
              <a:rPr lang="ru-RU" sz="2100" b="1" dirty="0">
                <a:solidFill>
                  <a:srgbClr val="002060"/>
                </a:solidFill>
              </a:rPr>
              <a:t>силами дезинфекторов на территории специальной медицинской организации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специально оборудованной площадке со стоком и ямой</a:t>
            </a:r>
            <a:r>
              <a:rPr lang="ru-RU" sz="2100" b="1" dirty="0">
                <a:solidFill>
                  <a:srgbClr val="FF0000"/>
                </a:solidFill>
              </a:rPr>
              <a:t>.</a:t>
            </a:r>
          </a:p>
          <a:p>
            <a:pPr marL="457182" indent="-457182">
              <a:buFont typeface="+mj-lt"/>
              <a:buAutoNum type="arabicPeriod" startAt="5"/>
            </a:pPr>
            <a:r>
              <a:rPr lang="ru-RU" sz="2100" b="1" dirty="0">
                <a:solidFill>
                  <a:srgbClr val="002060"/>
                </a:solidFill>
              </a:rPr>
              <a:t>При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невозможности проведения дезинфекции </a:t>
            </a:r>
            <a:r>
              <a:rPr lang="ru-RU" sz="2100" b="1" dirty="0">
                <a:solidFill>
                  <a:srgbClr val="002060"/>
                </a:solidFill>
              </a:rPr>
              <a:t>салона автомобиля скорой медицинской помощи силами дезинфекторов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специальной медицинской организации </a:t>
            </a:r>
            <a:r>
              <a:rPr lang="ru-RU" sz="2100" b="1" dirty="0">
                <a:solidFill>
                  <a:srgbClr val="002060"/>
                </a:solidFill>
              </a:rPr>
              <a:t>дезинфекция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водителем и медицинскими работниками специализированной выездной бригады</a:t>
            </a:r>
            <a:r>
              <a:rPr lang="ru-RU" sz="2100" b="1" dirty="0">
                <a:solidFill>
                  <a:srgbClr val="FF000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скорой медицинской помощи.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D2025-CEAF-9A4F-A17A-594260EA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071C2B-91E4-CC41-B6FB-25287F39C376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843657" cy="1072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Обязанности специализированных бригад скорой медицинской помощи по соблюдению мер инфекционной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1142557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10886" y="1072327"/>
            <a:ext cx="12039601" cy="493981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57182" indent="-457182">
              <a:buFont typeface="+mj-lt"/>
              <a:buAutoNum type="arabicPeriod" startAt="8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Дезинфекции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салоне автомобиля скорой медицинской помощи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подвергают все поверхности в салоне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поверхности медицинских изделий.   </a:t>
            </a:r>
          </a:p>
          <a:p>
            <a:pPr marL="457182" indent="-457182">
              <a:buFont typeface="+mj-lt"/>
              <a:buAutoNum type="arabicPeriod" startAt="8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2" indent="-457182">
              <a:buFont typeface="+mj-lt"/>
              <a:buAutoNum type="arabicPeriod" startAt="8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поверхностей проводится способом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протирания ветошью, смоченной дезинфицирующим раствором, или способом орошения путем распыления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дезинфицирующего раствора.</a:t>
            </a:r>
          </a:p>
          <a:p>
            <a:pPr marL="457182" indent="-457182">
              <a:buFont typeface="+mj-lt"/>
              <a:buAutoNum type="arabicPeriod" startAt="8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2" indent="-457182">
              <a:buFont typeface="+mj-lt"/>
              <a:buAutoNum type="arabicPeriod" startAt="8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экспозиции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дезинфицирующий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раствор смывают чистой водой, протирают сухой ветошью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последующим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проветриванием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исчезновения запаха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дезинфектанта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182" indent="-457182">
              <a:buFont typeface="+mj-lt"/>
              <a:buAutoNum type="arabicPeriod" startAt="8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2" indent="-457182">
              <a:buFont typeface="+mj-lt"/>
              <a:buAutoNum type="arabicPeriod" startAt="8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защиты, использовавшиеся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оказании медицинской помощи, уборочную ветошь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собирают в пакеты и сбрасывают в специальные контейнеры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отходов класса В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специальной медицинской организации.</a:t>
            </a:r>
          </a:p>
          <a:p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D2025-CEAF-9A4F-A17A-594260EA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071C2B-91E4-CC41-B6FB-25287F39C376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843657" cy="1072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Обязанности специализированных бригад скорой медицинской помощи по соблюдению мер инфекционной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634562036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0" y="1583771"/>
            <a:ext cx="12039601" cy="418575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57182" indent="-457182">
              <a:buFont typeface="+mj-lt"/>
              <a:buAutoNum type="arabicPeriod" startAt="12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проведения дезинфекции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салоне автомобиля скорой медицинской помощи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возвращении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специализированной выездной бригады скорой медицинской помощи на станцию (подстанцию, отделение) скорой медицинской помощи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обеззараживание воздуха и поверхностей салона автомобиля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 бактерицидными облучателями и (или) другими устройствами для обеззараживания воздуха и (или) поверхностей в течение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менее 20 минут.</a:t>
            </a:r>
          </a:p>
          <a:p>
            <a:pPr marL="457182" indent="-457182"/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2" indent="-457182">
              <a:buFont typeface="+mj-lt"/>
              <a:buAutoNum type="arabicPeriod" startAt="12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Водитель и медицинские работники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специализированной выездной бригады скорой медицинской помощи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выполнения вызова обязаны пройти санитарную обработку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включающую протирание открытых участков тела кожным антисептиком.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D2025-CEAF-9A4F-A17A-594260EA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071C2B-91E4-CC41-B6FB-25287F39C376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11843657" cy="1072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36" tIns="45719" rIns="91436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Обязанности специализированных бригад скорой медицинской помощи по соблюдению мер инфекционной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550964513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81859-6389-FC41-9E7A-78C85758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2"/>
            <a:ext cx="12145911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56E88-A2C6-ED47-9D86-DDA2628A5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1829"/>
            <a:ext cx="3987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1594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623393" y="404665"/>
            <a:ext cx="10747243" cy="1362074"/>
          </a:xfrm>
          <a:prstGeom prst="rect">
            <a:avLst/>
          </a:prstGeom>
        </p:spPr>
        <p:txBody>
          <a:bodyPr vert="horz" lIns="117221" tIns="58610" rIns="117221" bIns="5861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b="0" dirty="0">
                <a:solidFill>
                  <a:srgbClr val="0F4C8B"/>
                </a:solidFill>
                <a:latin typeface="Arial заголовки"/>
              </a:rPr>
              <a:t>Структура учебного содержания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93873" y="1766738"/>
            <a:ext cx="10363200" cy="4525573"/>
          </a:xfrm>
        </p:spPr>
        <p:txBody>
          <a:bodyPr anchor="t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Основные задачи  медицинских организаций и их структурных подразделений, оказывающих скорую, в том числе скорую  специализированную,  медицинскую помощь, направленные на  профилактику  и борьбу с угрозой распространения новой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коронавирусной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инфекции COVID-19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Основные  требования к порядку работы   медицинских организаций и их структурных подразделений,  оказывающих скорую, в том числе скорую   специализированную, медицинскую помощь,   направленных на  профилактику  и борьбу  с угрозой распространения новой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коронавирусной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инфекции COVID-19  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Обязанности медицинского работника  станции ( отделения)  скорой медицинской помощи по приему вызова  скорой медицинской помощи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Обязанности  специализированных выездных бригад скорой медицинской помощи по соблюдению  мер инфекционной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8173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440" y="295524"/>
            <a:ext cx="11158779" cy="144654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Основные задачи  медицинских организаций и их структурных подразделений, оказывающих скорую, в том числе скорую  специализированную, медицинскую помощь, направленные на  профилактику  и борьбу  с угрозой распространения новой </a:t>
            </a:r>
            <a:r>
              <a:rPr lang="ru-RU" sz="2200" dirty="0" err="1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коронавирусной</a:t>
            </a:r>
            <a:r>
              <a:rPr lang="ru-RU" sz="2200" dirty="0">
                <a:solidFill>
                  <a:srgbClr val="0F4C8B"/>
                </a:solidFill>
                <a:latin typeface="Arial заголовки"/>
                <a:ea typeface="+mj-ea"/>
                <a:cs typeface="+mj-cs"/>
              </a:rPr>
              <a:t> инфекции COVID-19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2410777"/>
            <a:ext cx="9431483" cy="175432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marL="342886" indent="-342886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Дистанционная оценка риска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</a:p>
          <a:p>
            <a:pPr marL="342886" indent="-342886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Первичная диагностика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в месте прибытия</a:t>
            </a:r>
          </a:p>
          <a:p>
            <a:pPr marL="342886" indent="-342886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Медицинская транспортировка больного согласно схеме маршрутизации</a:t>
            </a:r>
          </a:p>
          <a:p>
            <a:pPr marL="342886" indent="-342886">
              <a:lnSpc>
                <a:spcPct val="150000"/>
              </a:lnSpc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медицинской помощи в процессе транспортировки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76400" y="2021319"/>
            <a:ext cx="8870373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впрямь.рф/d/55935_95aaba6dbb796c562ec587f3b2b618e65b244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752" y="4409637"/>
            <a:ext cx="2827132" cy="1727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97811"/>
            <a:ext cx="11843657" cy="7512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F4C8B"/>
                </a:solidFill>
                <a:latin typeface="Arial заголовки"/>
              </a:rPr>
              <a:t>Что должны обеспечить органы исполнительной власти</a:t>
            </a:r>
            <a:br>
              <a:rPr lang="ru-RU" sz="2200" b="1" dirty="0">
                <a:solidFill>
                  <a:srgbClr val="0F4C8B"/>
                </a:solidFill>
                <a:latin typeface="Arial заголовки"/>
              </a:rPr>
            </a:br>
            <a:r>
              <a:rPr lang="ru-RU" sz="2200" b="1" dirty="0">
                <a:solidFill>
                  <a:srgbClr val="0F4C8B"/>
                </a:solidFill>
                <a:latin typeface="Arial заголовки"/>
              </a:rPr>
              <a:t> субъекта Российской Федерации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30" y="1072325"/>
            <a:ext cx="11491808" cy="466281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342886" indent="-342886" algn="just">
              <a:buFont typeface="+mj-lt"/>
              <a:buAutoNum type="arabicPeriod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медицинских организаций, оказывающих скорую помощь, к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оперативному оказанию медицинской помощи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пациентам с симптомами ОРВИ,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отбору биологического материала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для лабораторного исследования на наличие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COVID-19.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86" indent="-342886" algn="just">
              <a:buFont typeface="+mj-lt"/>
              <a:buAutoNum type="arabicPeriod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Утвердить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схему маршрутизации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с ОРВИ и внебольничной пневмонией в медицинские организации, специально созданные для данного контингента пациентов, с назначением ответственных лиц, исключив возможность госпитализации указанных пациентов в терапевтические, пульмонологические отделения и отделения анестезиологии и реанимации иных медицинских организаций.</a:t>
            </a:r>
          </a:p>
          <a:p>
            <a:pPr marL="342886" indent="-342886" algn="just">
              <a:buFont typeface="+mj-lt"/>
              <a:buAutoNum type="arabicPeriod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Установить перечень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общепрофильных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выездных бригад скорой медицинской помощи, направляемых на вызов к пациентам с ОРВИ и внебольничной пневмонией (далее -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специализированные выездные бригады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помощи), отбору биологического материала для лабораторных исследований на наличие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n" sz="2400" b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51491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9" y="140986"/>
            <a:ext cx="11843657" cy="7512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F4C8B"/>
                </a:solidFill>
                <a:latin typeface="Arial заголовки"/>
              </a:rPr>
              <a:t>Что должны обеспечить органы исполнительной власти </a:t>
            </a:r>
            <a:br>
              <a:rPr lang="ru-RU" sz="2200" b="1" dirty="0">
                <a:solidFill>
                  <a:srgbClr val="0F4C8B"/>
                </a:solidFill>
                <a:latin typeface="Arial заголовки"/>
              </a:rPr>
            </a:br>
            <a:r>
              <a:rPr lang="ru-RU" sz="2200" b="1" dirty="0">
                <a:solidFill>
                  <a:srgbClr val="0F4C8B"/>
                </a:solidFill>
                <a:latin typeface="Arial заголовки"/>
              </a:rPr>
              <a:t>субъекта Российской Федерации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7"/>
            <a:ext cx="12039601" cy="493981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342886" indent="-342886">
              <a:buFont typeface="+mj-lt"/>
              <a:buAutoNum type="arabicPeriod" startAt="4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работу медицинских организаций, оказывающих скорую помощь с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приоритетом оказания ее пациентам с симптомами ОРВИ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лицам из групп риска (лица в возрасте старше 60 лет, а также лица, страдающие хроническими заболеваниями бронхолегочной, сердечно-сосудистой и эндокринной систем, беременные женщины).</a:t>
            </a:r>
          </a:p>
          <a:p>
            <a:pPr marL="342886" indent="-342886">
              <a:buFont typeface="+mj-lt"/>
              <a:buAutoNum type="arabicPeriod" startAt="4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86" indent="-342886">
              <a:buFont typeface="+mj-lt"/>
              <a:buAutoNum type="arabicPeriod" startAt="4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вызовов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 к пациентам</a:t>
            </a:r>
          </a:p>
          <a:p>
            <a:pPr marL="342886" indent="-342886">
              <a:buFont typeface="+mj-lt"/>
              <a:buAutoNum type="arabicPeriod" startAt="4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86" indent="-342886">
              <a:buFont typeface="+mj-lt"/>
              <a:buAutoNum type="arabicPeriod" startAt="4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организации, оказывающие скорую помощь,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  <a:r>
              <a:rPr lang="ru-RU" sz="21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индивидуальной защиты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очки, одноразовые перчатки, респиратор, противочумный костюм 1 типа (или одноразовый халат с шапочкой), бахилы.</a:t>
            </a:r>
          </a:p>
          <a:p>
            <a:pPr marL="342886" indent="-342886">
              <a:buFont typeface="+mj-lt"/>
              <a:buAutoNum type="arabicPeriod" startAt="4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86" indent="-342886">
              <a:buFont typeface="+mj-lt"/>
              <a:buAutoNum type="arabicPeriod" startAt="4"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незамедлительное проведение противоэпидемических мероприятий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выявлении подозрения на заболевания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инфекцией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COVID-19.</a:t>
            </a:r>
          </a:p>
          <a:p>
            <a:r>
              <a:rPr lang="en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" sz="2100" dirty="0"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6510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43657" cy="10723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Что должен обеспечить руководитель медицинской организации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6"/>
            <a:ext cx="12039601" cy="4724368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57182" indent="-457182">
              <a:buFont typeface="+mj-lt"/>
              <a:buAutoNum type="arabicPeriod"/>
            </a:pPr>
            <a:r>
              <a:rPr lang="ru-RU" sz="2100" b="1" dirty="0">
                <a:solidFill>
                  <a:srgbClr val="002060"/>
                </a:solidFill>
              </a:rPr>
              <a:t>Наличие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запаса необходимых расходных материалов для отбора проб </a:t>
            </a:r>
            <a:r>
              <a:rPr lang="ru-RU" sz="2100" b="1" dirty="0">
                <a:solidFill>
                  <a:srgbClr val="002060"/>
                </a:solidFill>
              </a:rPr>
              <a:t>для проведения лабораторных исследований на наличие новой </a:t>
            </a:r>
            <a:r>
              <a:rPr lang="ru-RU" sz="2100" b="1" dirty="0" err="1">
                <a:solidFill>
                  <a:srgbClr val="002060"/>
                </a:solidFill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</a:rPr>
              <a:t>COVID-19, </a:t>
            </a:r>
            <a:r>
              <a:rPr lang="ru-RU" sz="2100" b="1" dirty="0">
                <a:solidFill>
                  <a:srgbClr val="002060"/>
                </a:solidFill>
              </a:rPr>
              <a:t>дезинфекционных средств и средств индивидуальной защиты.</a:t>
            </a:r>
          </a:p>
          <a:p>
            <a:pPr marL="457182" indent="-457182">
              <a:buFont typeface="+mj-lt"/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  <a:p>
            <a:pPr marL="457182" indent="-457182">
              <a:buFont typeface="+mj-lt"/>
              <a:buAutoNum type="arabicPeriod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медицинских работников </a:t>
            </a:r>
            <a:r>
              <a:rPr lang="ru-RU" sz="2100" b="1" dirty="0">
                <a:solidFill>
                  <a:srgbClr val="002060"/>
                </a:solidFill>
              </a:rPr>
              <a:t>по вопросам профилактики, диагностики и лечения новой </a:t>
            </a:r>
            <a:r>
              <a:rPr lang="ru-RU" sz="2100" b="1" dirty="0" err="1">
                <a:solidFill>
                  <a:srgbClr val="002060"/>
                </a:solidFill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</a:rPr>
              <a:t>COVID-19.</a:t>
            </a:r>
            <a:endParaRPr lang="ru-RU" sz="2100" b="1" dirty="0">
              <a:solidFill>
                <a:srgbClr val="002060"/>
              </a:solidFill>
            </a:endParaRPr>
          </a:p>
          <a:p>
            <a:pPr marL="457182" indent="-457182">
              <a:buFont typeface="+mj-lt"/>
              <a:buAutoNum type="arabicPeriod"/>
            </a:pPr>
            <a:endParaRPr lang="en" sz="2100" b="1" dirty="0">
              <a:solidFill>
                <a:srgbClr val="002060"/>
              </a:solidFill>
            </a:endParaRPr>
          </a:p>
          <a:p>
            <a:pPr marL="457182" indent="-457182">
              <a:buFont typeface="+mj-lt"/>
              <a:buAutoNum type="arabicPeriod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 приемов вызовов </a:t>
            </a:r>
            <a:r>
              <a:rPr lang="ru-RU" sz="2100" b="1" dirty="0">
                <a:solidFill>
                  <a:srgbClr val="002060"/>
                </a:solidFill>
              </a:rPr>
              <a:t>скорой медицинской помощи медицинскими работниками станции (отделения) скорой медицинской помощи по приему вызова скорой медицинской помощи в соответствие с временным Порядком.</a:t>
            </a:r>
          </a:p>
          <a:p>
            <a:pPr marL="457182" indent="-457182">
              <a:buFont typeface="+mj-lt"/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  <a:p>
            <a:pPr marL="457182" indent="-457182">
              <a:buFont typeface="+mj-lt"/>
              <a:buAutoNum type="arabicPeriod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 выполнения  Инструкции </a:t>
            </a:r>
            <a:r>
              <a:rPr lang="ru-RU" sz="2100" b="1" dirty="0">
                <a:solidFill>
                  <a:srgbClr val="002060"/>
                </a:solidFill>
              </a:rPr>
              <a:t>по соблюдению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 инфекционной безопасности </a:t>
            </a:r>
            <a:r>
              <a:rPr lang="ru-RU" sz="2100" b="1" dirty="0">
                <a:solidFill>
                  <a:srgbClr val="002060"/>
                </a:solidFill>
              </a:rPr>
              <a:t>для специализированных выездных бригад скорой медицинской в соответствие с временным Порядком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11922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43657" cy="10723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Что должен обеспечить руководитель медицинской организации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6"/>
            <a:ext cx="12039601" cy="36320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marL="457182" indent="-457182">
              <a:buFont typeface="+mj-lt"/>
              <a:buAutoNum type="arabicPeriod" startAt="5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Организацию передачи биологического материала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пациентов (мазки из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 ротоглотки) при подозрении на новую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инфекцию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лаборатории медицинских организаций, имеющих эпидемиологическое заключение на работу с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группами патогенности с указанием медицинскими работниками в бланке направления на лабораторное исследование диагноза "пневмония" при направлении биологического материала пациентов с внебольничной пневмонией для диагностики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COVID-19.</a:t>
            </a: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2" indent="-457182">
              <a:buFont typeface="+mj-lt"/>
              <a:buAutoNum type="arabicPeriod" startAt="5"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82" indent="-457182">
              <a:buFont typeface="+mj-lt"/>
              <a:buAutoNum type="arabicPeriod" startAt="5"/>
            </a:pP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Системную работу по информированию населения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рисках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COVID-19,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мерах индивидуальной профилактики, необходимости своевременного обращения за медицинской помощью при появлении первых симптомов ОРВИ.</a:t>
            </a:r>
          </a:p>
        </p:txBody>
      </p:sp>
    </p:spTree>
    <p:extLst>
      <p:ext uri="{BB962C8B-B14F-4D97-AF65-F5344CB8AC3E}">
        <p14:creationId xmlns:p14="http://schemas.microsoft.com/office/powerpoint/2010/main" val="2956835368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43657" cy="10723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Обязанности медицинского работника  станции ( отделения)  скорой медицинской помощи по приему вызова скорой медицинской помощи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6"/>
            <a:ext cx="12039601" cy="5309144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Уточняет у вызывающего абонента:</a:t>
            </a:r>
          </a:p>
          <a:p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1.1.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находился ли данный пациент на территории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Китайской Народной Республики, Республики Корея, Итальянской Республики, Исламской Республики Иран, Французской Республики, Федеративной Республики Германия, Королевства Испания, а также других стран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(список размещается на официальном сайте Федеральной службы по надзору в сфере защиты прав потребителей и благополучия человека в информационно-телекоммуникационной сети "Интернет» </a:t>
            </a:r>
            <a:r>
              <a:rPr lang="en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" sz="21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rospotrebnadzor.ru</a:t>
            </a:r>
            <a:r>
              <a:rPr lang="en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/region/</a:t>
            </a:r>
            <a:r>
              <a:rPr lang="en" sz="21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koronon_virus</a:t>
            </a:r>
            <a:r>
              <a:rPr lang="en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" sz="21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epid.php</a:t>
            </a:r>
            <a:r>
              <a:rPr lang="en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которых зарегистрированы случаи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последних 14 дней д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момента появления жалоб на повышение температуры тела в сочетании с другими симптомами ОРВИ;</a:t>
            </a:r>
          </a:p>
          <a:p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1.2. имел ли данный пациент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контакты с лицами, находившимися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последнего месяца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Китайской Народной Республики, Республики Корея, Итальянской Республики, Исламской Республики Иран, Французской Республики, Федеративной Республики Германия, Королевства Испания, а также других стран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которых зарегистрированы случаи новой </a:t>
            </a:r>
            <a:r>
              <a:rPr lang="ru-RU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en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последних 14 дней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момента появления жалоб на повышение температуры тела в сочетании с другими симптомами ОРВИ.</a:t>
            </a:r>
          </a:p>
        </p:txBody>
      </p:sp>
    </p:spTree>
    <p:extLst>
      <p:ext uri="{BB962C8B-B14F-4D97-AF65-F5344CB8AC3E}">
        <p14:creationId xmlns:p14="http://schemas.microsoft.com/office/powerpoint/2010/main" val="366735240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6D2FA-88F5-4040-802D-25ABB3F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43657" cy="10723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Обязанности медицинского работника  станции ( отделения)  скорой медицинской помощи по приему вызова скорой медицинской помощи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990D96-4741-A649-884B-78AF62DC17AA}"/>
              </a:ext>
            </a:extLst>
          </p:cNvPr>
          <p:cNvSpPr txBox="1"/>
          <p:nvPr/>
        </p:nvSpPr>
        <p:spPr>
          <a:xfrm>
            <a:off x="54429" y="1072326"/>
            <a:ext cx="12039601" cy="343170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</a:rPr>
              <a:t>2.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положительного ответа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любой из перечисленных вопросов информация о поступлении такого вызова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незамедлительно сообщается старшему врачу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станции (отделения) скорой медицинской помощи или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руководителю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(заместителю руководителя)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станции (отделения) скорой медицинской помощи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принятия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о незамедлительном направлении на вызов специализированной выездной бригады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помощи.</a:t>
            </a:r>
          </a:p>
          <a:p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случаях возникновения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затруднений при принятии решения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дальнейшем оказании медицинской помощи этому пациенту медицинский работник по приему вызовов </a:t>
            </a:r>
            <a:r>
              <a:rPr lang="ru-RU" sz="21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незамедлительно сообщает старшему врачу станции 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(отделения) скорой медицинской помощи о поступлении такого вызова.</a:t>
            </a:r>
          </a:p>
        </p:txBody>
      </p:sp>
    </p:spTree>
    <p:extLst>
      <p:ext uri="{BB962C8B-B14F-4D97-AF65-F5344CB8AC3E}">
        <p14:creationId xmlns:p14="http://schemas.microsoft.com/office/powerpoint/2010/main" val="2121279248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186608</TotalTime>
  <Words>1432</Words>
  <Application>Microsoft Office PowerPoint</Application>
  <PresentationFormat>Широкоэкранный</PresentationFormat>
  <Paragraphs>77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заголовки</vt:lpstr>
      <vt:lpstr>Bookman Old Style</vt:lpstr>
      <vt:lpstr>Calibri</vt:lpstr>
      <vt:lpstr>Cambria</vt:lpstr>
      <vt:lpstr>Gill Sans MT</vt:lpstr>
      <vt:lpstr>Tahoma</vt:lpstr>
      <vt:lpstr>Times New Roman</vt:lpstr>
      <vt:lpstr>Wingdings</vt:lpstr>
      <vt:lpstr>Wingdings 3</vt:lpstr>
      <vt:lpstr>Начальная</vt:lpstr>
      <vt:lpstr>1_Тема Office</vt:lpstr>
      <vt:lpstr>Тема Office</vt:lpstr>
      <vt:lpstr>Презентация PowerPoint</vt:lpstr>
      <vt:lpstr>Структура учебного содержания</vt:lpstr>
      <vt:lpstr>Презентация PowerPoint</vt:lpstr>
      <vt:lpstr>Что должны обеспечить органы исполнительной власти  субъекта Российской Федерации</vt:lpstr>
      <vt:lpstr>Что должны обеспечить органы исполнительной власти  субъекта Российской Федерации</vt:lpstr>
      <vt:lpstr>Что должен обеспечить руководитель медицинской организации </vt:lpstr>
      <vt:lpstr>Что должен обеспечить руководитель медицинской организации </vt:lpstr>
      <vt:lpstr>Обязанности медицинского работника  станции ( отделения)  скорой медицинской помощи по приему вызова скорой медицинской помощи</vt:lpstr>
      <vt:lpstr>Обязанности медицинского работника  станции ( отделения)  скорой медицинской помощи по приему вызова скорой медицинской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доктор медицинских наук, профессор Восканян Юрий Эдуардович</dc:title>
  <dc:creator>Юрий Восканян</dc:creator>
  <cp:lastModifiedBy>Mariya_AF</cp:lastModifiedBy>
  <cp:revision>2148</cp:revision>
  <cp:lastPrinted>2017-05-21T23:18:50Z</cp:lastPrinted>
  <dcterms:created xsi:type="dcterms:W3CDTF">2017-04-10T14:33:07Z</dcterms:created>
  <dcterms:modified xsi:type="dcterms:W3CDTF">2020-04-14T14:09:04Z</dcterms:modified>
</cp:coreProperties>
</file>